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7"/>
  </p:notesMasterIdLst>
  <p:handoutMasterIdLst>
    <p:handoutMasterId r:id="rId28"/>
  </p:handoutMasterIdLst>
  <p:sldIdLst>
    <p:sldId id="269" r:id="rId2"/>
    <p:sldId id="315" r:id="rId3"/>
    <p:sldId id="347" r:id="rId4"/>
    <p:sldId id="351" r:id="rId5"/>
    <p:sldId id="316" r:id="rId6"/>
    <p:sldId id="317" r:id="rId7"/>
    <p:sldId id="319" r:id="rId8"/>
    <p:sldId id="325" r:id="rId9"/>
    <p:sldId id="327" r:id="rId10"/>
    <p:sldId id="326" r:id="rId11"/>
    <p:sldId id="328" r:id="rId12"/>
    <p:sldId id="342" r:id="rId13"/>
    <p:sldId id="344" r:id="rId14"/>
    <p:sldId id="345" r:id="rId15"/>
    <p:sldId id="340" r:id="rId16"/>
    <p:sldId id="341" r:id="rId17"/>
    <p:sldId id="332" r:id="rId18"/>
    <p:sldId id="323" r:id="rId19"/>
    <p:sldId id="330" r:id="rId20"/>
    <p:sldId id="346" r:id="rId21"/>
    <p:sldId id="349" r:id="rId22"/>
    <p:sldId id="352" r:id="rId23"/>
    <p:sldId id="353" r:id="rId24"/>
    <p:sldId id="348" r:id="rId25"/>
    <p:sldId id="354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26" userDrawn="1">
          <p15:clr>
            <a:srgbClr val="A4A3A4"/>
          </p15:clr>
        </p15:guide>
        <p15:guide id="2" pos="23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80" autoAdjust="0"/>
    <p:restoredTop sz="96723" autoAdjust="0"/>
  </p:normalViewPr>
  <p:slideViewPr>
    <p:cSldViewPr showGuides="1">
      <p:cViewPr varScale="1">
        <p:scale>
          <a:sx n="78" d="100"/>
          <a:sy n="78" d="100"/>
        </p:scale>
        <p:origin x="787" y="72"/>
      </p:cViewPr>
      <p:guideLst>
        <p:guide orient="horz" pos="1026"/>
        <p:guide pos="234"/>
      </p:guideLst>
    </p:cSldViewPr>
  </p:slideViewPr>
  <p:outlineViewPr>
    <p:cViewPr>
      <p:scale>
        <a:sx n="20" d="100"/>
        <a:sy n="20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97" d="100"/>
          <a:sy n="97" d="100"/>
        </p:scale>
        <p:origin x="3534" y="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6E1389CC-567B-462D-9606-5A6D48725E1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E32223E6-8DEC-4459-8B52-D06E9BD3DAD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E9E86A-6679-4EC8-847C-9F954F45BF68}" type="datetimeFigureOut">
              <a:rPr lang="de-DE" smtClean="0"/>
              <a:t>12.04.2024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DE09F90-192B-4C21-A710-7EFC4BA93B8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77B6243-ABD9-472E-9641-6E7B2B863DE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48E8B7-5326-4A3E-8AE4-83D3CDA8A9FC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4657549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13C419-10E8-4216-A6CC-B7C8A23909AD}" type="datetimeFigureOut">
              <a:rPr lang="de-DE" smtClean="0"/>
              <a:t>12.04.2024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66CAD1-FD47-46B0-9C16-1B81F4E690E0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013254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171450" indent="-171450" algn="l" defTabSz="914400" rtl="0" eaLnBrk="1" latinLnBrk="0" hangingPunct="1"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628650" indent="-171450" algn="l" defTabSz="914400" rtl="0" eaLnBrk="1" latinLnBrk="0" hangingPunct="1"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1085850" indent="-171450" algn="l" defTabSz="914400" rtl="0" eaLnBrk="1" latinLnBrk="0" hangingPunct="1"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543050" indent="-171450" algn="l" defTabSz="914400" rtl="0" eaLnBrk="1" latinLnBrk="0" hangingPunct="1"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2000250" indent="-171450" algn="l" defTabSz="914400" rtl="0" eaLnBrk="1" latinLnBrk="0" hangingPunct="1"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6CAD1-FD47-46B0-9C16-1B81F4E690E0}" type="slidenum">
              <a:rPr lang="de-DE" smtClean="0"/>
              <a:t>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852486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6CAD1-FD47-46B0-9C16-1B81F4E690E0}" type="slidenum">
              <a:rPr lang="de-DE" smtClean="0"/>
              <a:t>13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841510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6CAD1-FD47-46B0-9C16-1B81F4E690E0}" type="slidenum">
              <a:rPr lang="de-DE" smtClean="0"/>
              <a:t>14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084232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6CAD1-FD47-46B0-9C16-1B81F4E690E0}" type="slidenum">
              <a:rPr lang="de-DE" smtClean="0"/>
              <a:t>15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851596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6CAD1-FD47-46B0-9C16-1B81F4E690E0}" type="slidenum">
              <a:rPr lang="de-DE" smtClean="0"/>
              <a:t>16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971297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6CAD1-FD47-46B0-9C16-1B81F4E690E0}" type="slidenum">
              <a:rPr lang="de-DE" smtClean="0"/>
              <a:t>17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748031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6CAD1-FD47-46B0-9C16-1B81F4E690E0}" type="slidenum">
              <a:rPr lang="de-DE" smtClean="0"/>
              <a:t>18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517980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6CAD1-FD47-46B0-9C16-1B81F4E690E0}" type="slidenum">
              <a:rPr lang="de-DE" smtClean="0"/>
              <a:t>19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640773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6CAD1-FD47-46B0-9C16-1B81F4E690E0}" type="slidenum">
              <a:rPr lang="de-DE" smtClean="0"/>
              <a:t>20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5663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6CAD1-FD47-46B0-9C16-1B81F4E690E0}" type="slidenum">
              <a:rPr lang="de-DE" smtClean="0"/>
              <a:t>21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679266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6CAD1-FD47-46B0-9C16-1B81F4E690E0}" type="slidenum">
              <a:rPr lang="de-DE" smtClean="0"/>
              <a:t>22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596969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6CAD1-FD47-46B0-9C16-1B81F4E690E0}" type="slidenum">
              <a:rPr lang="de-DE" smtClean="0"/>
              <a:t>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603503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6CAD1-FD47-46B0-9C16-1B81F4E690E0}" type="slidenum">
              <a:rPr lang="de-DE" smtClean="0"/>
              <a:t>23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5740153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6CAD1-FD47-46B0-9C16-1B81F4E690E0}" type="slidenum">
              <a:rPr lang="de-DE" smtClean="0"/>
              <a:t>24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3835193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6CAD1-FD47-46B0-9C16-1B81F4E690E0}" type="slidenum">
              <a:rPr lang="de-DE" smtClean="0"/>
              <a:t>25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798921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6CAD1-FD47-46B0-9C16-1B81F4E690E0}" type="slidenum">
              <a:rPr lang="de-DE" smtClean="0"/>
              <a:t>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507360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6CAD1-FD47-46B0-9C16-1B81F4E690E0}" type="slidenum">
              <a:rPr lang="de-DE" smtClean="0"/>
              <a:t>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793701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6CAD1-FD47-46B0-9C16-1B81F4E690E0}" type="slidenum">
              <a:rPr lang="de-DE" smtClean="0"/>
              <a:t>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125957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6CAD1-FD47-46B0-9C16-1B81F4E690E0}" type="slidenum">
              <a:rPr lang="de-DE" smtClean="0"/>
              <a:t>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630901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6CAD1-FD47-46B0-9C16-1B81F4E690E0}" type="slidenum">
              <a:rPr lang="de-DE" smtClean="0"/>
              <a:t>10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070307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6CAD1-FD47-46B0-9C16-1B81F4E690E0}" type="slidenum">
              <a:rPr lang="de-DE" smtClean="0"/>
              <a:t>11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94881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6CAD1-FD47-46B0-9C16-1B81F4E690E0}" type="slidenum">
              <a:rPr lang="de-DE" smtClean="0"/>
              <a:t>12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12122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>
            <a:extLst>
              <a:ext uri="{FF2B5EF4-FFF2-40B4-BE49-F238E27FC236}">
                <a16:creationId xmlns:a16="http://schemas.microsoft.com/office/drawing/2014/main" id="{E713E3ED-78BF-4AEF-A5C2-46B7E751DB0E}"/>
              </a:ext>
            </a:extLst>
          </p:cNvPr>
          <p:cNvSpPr/>
          <p:nvPr userDrawn="1"/>
        </p:nvSpPr>
        <p:spPr>
          <a:xfrm>
            <a:off x="0" y="342000"/>
            <a:ext cx="12192000" cy="50672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31839" y="537344"/>
            <a:ext cx="10728323" cy="623404"/>
          </a:xfrm>
        </p:spPr>
        <p:txBody>
          <a:bodyPr anchor="t"/>
          <a:lstStyle>
            <a:lvl1pPr algn="l">
              <a:lnSpc>
                <a:spcPct val="114000"/>
              </a:lnSpc>
              <a:spcBef>
                <a:spcPts val="0"/>
              </a:spcBef>
              <a:defRPr sz="3200" spc="0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Headline der Präsentation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31837" y="2444192"/>
            <a:ext cx="10728325" cy="516756"/>
          </a:xfrm>
        </p:spPr>
        <p:txBody>
          <a:bodyPr/>
          <a:lstStyle>
            <a:lvl1pPr marL="0" indent="0" algn="l">
              <a:buNone/>
              <a:defRPr sz="1600" cap="all" spc="6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Datum  |  Name</a:t>
            </a:r>
            <a:endParaRPr lang="en-US" dirty="0"/>
          </a:p>
        </p:txBody>
      </p:sp>
      <p:sp>
        <p:nvSpPr>
          <p:cNvPr id="12" name="Textplatzhalter 10">
            <a:extLst>
              <a:ext uri="{FF2B5EF4-FFF2-40B4-BE49-F238E27FC236}">
                <a16:creationId xmlns:a16="http://schemas.microsoft.com/office/drawing/2014/main" id="{D585CE71-710A-4145-8AA7-7070BBC1B76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31837" y="1088740"/>
            <a:ext cx="10728325" cy="727162"/>
          </a:xfrm>
        </p:spPr>
        <p:txBody>
          <a:bodyPr/>
          <a:lstStyle>
            <a:lvl1pPr marL="0" indent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3200" b="1" cap="all" spc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 err="1"/>
              <a:t>Subline</a:t>
            </a:r>
            <a:r>
              <a:rPr lang="de-DE" dirty="0"/>
              <a:t> der Präsentation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7CEB1C7-3CEB-41C0-967D-A5811A09D93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9532" y="6423285"/>
            <a:ext cx="2304000" cy="118800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2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 </a:t>
            </a:r>
          </a:p>
        </p:txBody>
      </p:sp>
      <p:pic>
        <p:nvPicPr>
          <p:cNvPr id="8" name="Bild 9" descr="Slogan_FZ_Jülich_grasgruen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8428" y="5769260"/>
            <a:ext cx="1894868" cy="848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5201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61" userDrawn="1">
          <p15:clr>
            <a:srgbClr val="FBAE40"/>
          </p15:clr>
        </p15:guide>
        <p15:guide id="2" pos="7219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>
            <a:extLst>
              <a:ext uri="{FF2B5EF4-FFF2-40B4-BE49-F238E27FC236}">
                <a16:creationId xmlns:a16="http://schemas.microsoft.com/office/drawing/2014/main" id="{E713E3ED-78BF-4AEF-A5C2-46B7E751DB0E}"/>
              </a:ext>
            </a:extLst>
          </p:cNvPr>
          <p:cNvSpPr/>
          <p:nvPr userDrawn="1"/>
        </p:nvSpPr>
        <p:spPr>
          <a:xfrm>
            <a:off x="0" y="342000"/>
            <a:ext cx="12192000" cy="50672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31839" y="537344"/>
            <a:ext cx="10728323" cy="623404"/>
          </a:xfrm>
        </p:spPr>
        <p:txBody>
          <a:bodyPr anchor="t"/>
          <a:lstStyle>
            <a:lvl1pPr algn="l">
              <a:lnSpc>
                <a:spcPct val="114000"/>
              </a:lnSpc>
              <a:spcBef>
                <a:spcPts val="0"/>
              </a:spcBef>
              <a:defRPr sz="3200" spc="0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Headline der Präsentation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31838" y="2660216"/>
            <a:ext cx="10728324" cy="516756"/>
          </a:xfrm>
        </p:spPr>
        <p:txBody>
          <a:bodyPr/>
          <a:lstStyle>
            <a:lvl1pPr marL="0" indent="0" algn="l">
              <a:buNone/>
              <a:defRPr sz="1600" cap="all" spc="6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Datum  |  Name</a:t>
            </a:r>
            <a:endParaRPr lang="en-US" dirty="0"/>
          </a:p>
        </p:txBody>
      </p:sp>
      <p:sp>
        <p:nvSpPr>
          <p:cNvPr id="12" name="Textplatzhalter 10">
            <a:extLst>
              <a:ext uri="{FF2B5EF4-FFF2-40B4-BE49-F238E27FC236}">
                <a16:creationId xmlns:a16="http://schemas.microsoft.com/office/drawing/2014/main" id="{D585CE71-710A-4145-8AA7-7070BBC1B76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31838" y="1124744"/>
            <a:ext cx="10728325" cy="1361802"/>
          </a:xfrm>
        </p:spPr>
        <p:txBody>
          <a:bodyPr/>
          <a:lstStyle>
            <a:lvl1pPr marL="0" indent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800" b="1" cap="none" spc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 err="1"/>
              <a:t>Subline</a:t>
            </a:r>
            <a:r>
              <a:rPr lang="de-DE" dirty="0"/>
              <a:t> der Präsentation</a:t>
            </a:r>
          </a:p>
        </p:txBody>
      </p:sp>
      <p:sp>
        <p:nvSpPr>
          <p:cNvPr id="10" name="Textplatzhalter 4">
            <a:extLst>
              <a:ext uri="{FF2B5EF4-FFF2-40B4-BE49-F238E27FC236}">
                <a16:creationId xmlns:a16="http://schemas.microsoft.com/office/drawing/2014/main" id="{7390AF7B-9835-4AEF-ADBF-224AF53FB41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9532" y="6423285"/>
            <a:ext cx="2304000" cy="118800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2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 </a:t>
            </a:r>
          </a:p>
        </p:txBody>
      </p:sp>
      <p:pic>
        <p:nvPicPr>
          <p:cNvPr id="8" name="Bild 9" descr="Slogan_FZ_Jülich_grasgruen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8428" y="5769260"/>
            <a:ext cx="1894868" cy="848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6043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61" userDrawn="1">
          <p15:clr>
            <a:srgbClr val="FBAE40"/>
          </p15:clr>
        </p15:guide>
        <p15:guide id="2" pos="7219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>
            <a:extLst>
              <a:ext uri="{FF2B5EF4-FFF2-40B4-BE49-F238E27FC236}">
                <a16:creationId xmlns:a16="http://schemas.microsoft.com/office/drawing/2014/main" id="{54A1B7C4-7B43-4178-878E-3C1A63AA60F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341313"/>
            <a:ext cx="11449050" cy="3087687"/>
          </a:xfr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Bild durch Klicken auf Symbol hinzufügen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E713E3ED-78BF-4AEF-A5C2-46B7E751DB0E}"/>
              </a:ext>
            </a:extLst>
          </p:cNvPr>
          <p:cNvSpPr/>
          <p:nvPr userDrawn="1"/>
        </p:nvSpPr>
        <p:spPr>
          <a:xfrm>
            <a:off x="0" y="3429000"/>
            <a:ext cx="12192000" cy="198022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31839" y="3633688"/>
            <a:ext cx="10728324" cy="623404"/>
          </a:xfrm>
        </p:spPr>
        <p:txBody>
          <a:bodyPr anchor="t"/>
          <a:lstStyle>
            <a:lvl1pPr algn="l">
              <a:lnSpc>
                <a:spcPct val="114000"/>
              </a:lnSpc>
              <a:spcBef>
                <a:spcPts val="0"/>
              </a:spcBef>
              <a:defRPr sz="3200" spc="0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Headline der Präsentation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31837" y="4970822"/>
            <a:ext cx="10728325" cy="360000"/>
          </a:xfrm>
        </p:spPr>
        <p:txBody>
          <a:bodyPr/>
          <a:lstStyle>
            <a:lvl1pPr marL="0" indent="0" algn="l">
              <a:buNone/>
              <a:defRPr sz="1600" cap="all" spc="6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Datum  |  Name</a:t>
            </a:r>
            <a:endParaRPr lang="en-US" dirty="0"/>
          </a:p>
        </p:txBody>
      </p:sp>
      <p:sp>
        <p:nvSpPr>
          <p:cNvPr id="12" name="Textplatzhalter 10">
            <a:extLst>
              <a:ext uri="{FF2B5EF4-FFF2-40B4-BE49-F238E27FC236}">
                <a16:creationId xmlns:a16="http://schemas.microsoft.com/office/drawing/2014/main" id="{D585CE71-710A-4145-8AA7-7070BBC1B76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31837" y="4185084"/>
            <a:ext cx="10728325" cy="727162"/>
          </a:xfrm>
        </p:spPr>
        <p:txBody>
          <a:bodyPr/>
          <a:lstStyle>
            <a:lvl1pPr marL="0" indent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3200" b="1" cap="none" spc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 err="1"/>
              <a:t>Subline</a:t>
            </a:r>
            <a:r>
              <a:rPr lang="de-DE" dirty="0"/>
              <a:t> der </a:t>
            </a:r>
            <a:r>
              <a:rPr lang="de-DE" dirty="0" err="1"/>
              <a:t>präsentation</a:t>
            </a:r>
            <a:endParaRPr lang="de-DE" dirty="0"/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BCE61A76-052A-DD08-DD66-DCBC7D4C1A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8448" y="5979086"/>
            <a:ext cx="1224933" cy="440361"/>
          </a:xfrm>
          <a:prstGeom prst="rect">
            <a:avLst/>
          </a:prstGeom>
        </p:spPr>
      </p:pic>
      <p:pic>
        <p:nvPicPr>
          <p:cNvPr id="7" name="Grafik 19">
            <a:extLst>
              <a:ext uri="{FF2B5EF4-FFF2-40B4-BE49-F238E27FC236}">
                <a16:creationId xmlns:a16="http://schemas.microsoft.com/office/drawing/2014/main" id="{0FFCEB8C-EC81-075C-A415-54E2832CA43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223" y="5949280"/>
            <a:ext cx="2664296" cy="512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6A05E97-ED85-EAD8-BF71-D0DAA2FCA46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412721" y="5721966"/>
            <a:ext cx="2232248" cy="886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4942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61" userDrawn="1">
          <p15:clr>
            <a:srgbClr val="FBAE40"/>
          </p15:clr>
        </p15:guide>
        <p15:guide id="2" pos="7219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>
            <a:extLst>
              <a:ext uri="{FF2B5EF4-FFF2-40B4-BE49-F238E27FC236}">
                <a16:creationId xmlns:a16="http://schemas.microsoft.com/office/drawing/2014/main" id="{54A1B7C4-7B43-4178-878E-3C1A63AA60F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341313"/>
            <a:ext cx="11449050" cy="3087687"/>
          </a:xfr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Bild durch Klicken auf Symbol hinzufügen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E713E3ED-78BF-4AEF-A5C2-46B7E751DB0E}"/>
              </a:ext>
            </a:extLst>
          </p:cNvPr>
          <p:cNvSpPr/>
          <p:nvPr userDrawn="1"/>
        </p:nvSpPr>
        <p:spPr>
          <a:xfrm>
            <a:off x="0" y="3429000"/>
            <a:ext cx="12192000" cy="198022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31839" y="3633688"/>
            <a:ext cx="10728324" cy="623404"/>
          </a:xfrm>
        </p:spPr>
        <p:txBody>
          <a:bodyPr anchor="t"/>
          <a:lstStyle>
            <a:lvl1pPr algn="l">
              <a:lnSpc>
                <a:spcPct val="114000"/>
              </a:lnSpc>
              <a:spcBef>
                <a:spcPts val="0"/>
              </a:spcBef>
              <a:defRPr sz="3200" spc="0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Headline der Präsentation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31837" y="4911514"/>
            <a:ext cx="10728325" cy="360000"/>
          </a:xfrm>
        </p:spPr>
        <p:txBody>
          <a:bodyPr/>
          <a:lstStyle>
            <a:lvl1pPr marL="0" indent="0" algn="l">
              <a:buNone/>
              <a:defRPr sz="1600" cap="all" spc="6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Datum  |  Name</a:t>
            </a:r>
            <a:endParaRPr lang="en-US" dirty="0"/>
          </a:p>
        </p:txBody>
      </p:sp>
      <p:sp>
        <p:nvSpPr>
          <p:cNvPr id="12" name="Textplatzhalter 10">
            <a:extLst>
              <a:ext uri="{FF2B5EF4-FFF2-40B4-BE49-F238E27FC236}">
                <a16:creationId xmlns:a16="http://schemas.microsoft.com/office/drawing/2014/main" id="{D585CE71-710A-4145-8AA7-7070BBC1B76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31837" y="4221088"/>
            <a:ext cx="10728325" cy="547142"/>
          </a:xfrm>
        </p:spPr>
        <p:txBody>
          <a:bodyPr vert="horz" lIns="0" tIns="0" rIns="0" bIns="0" rtlCol="0" anchor="t" anchorCtr="0">
            <a:no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lang="de-DE" sz="1800" b="1" cap="none" spc="0" baseline="0" dirty="0">
                <a:solidFill>
                  <a:schemeClr val="accent1"/>
                </a:solidFill>
              </a:defRPr>
            </a:lvl1pPr>
          </a:lstStyle>
          <a:p>
            <a:pPr marL="228600" lvl="0" indent="-228600">
              <a:lnSpc>
                <a:spcPct val="100000"/>
              </a:lnSpc>
              <a:spcBef>
                <a:spcPts val="0"/>
              </a:spcBef>
            </a:pPr>
            <a:r>
              <a:rPr lang="de-DE" dirty="0" err="1"/>
              <a:t>Subline</a:t>
            </a:r>
            <a:r>
              <a:rPr lang="de-DE" dirty="0"/>
              <a:t> der Präsentation</a:t>
            </a:r>
          </a:p>
        </p:txBody>
      </p:sp>
      <p:sp>
        <p:nvSpPr>
          <p:cNvPr id="10" name="Textplatzhalter 4">
            <a:extLst>
              <a:ext uri="{FF2B5EF4-FFF2-40B4-BE49-F238E27FC236}">
                <a16:creationId xmlns:a16="http://schemas.microsoft.com/office/drawing/2014/main" id="{1F0FB68E-EE59-46F0-A3EA-690446700A7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9532" y="6423285"/>
            <a:ext cx="2304000" cy="118800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2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 </a:t>
            </a:r>
          </a:p>
        </p:txBody>
      </p:sp>
      <p:pic>
        <p:nvPicPr>
          <p:cNvPr id="11" name="Bild 9" descr="Slogan_FZ_Jülich_grasgruen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8428" y="5769260"/>
            <a:ext cx="1894868" cy="848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1359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61" userDrawn="1">
          <p15:clr>
            <a:srgbClr val="FBAE40"/>
          </p15:clr>
        </p15:guide>
        <p15:guide id="2" pos="7219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0000" y="324000"/>
            <a:ext cx="11449050" cy="1124780"/>
          </a:xfrm>
        </p:spPr>
        <p:txBody>
          <a:bodyPr/>
          <a:lstStyle>
            <a:lvl1pPr>
              <a:defRPr spc="0" baseline="0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00" y="1563143"/>
            <a:ext cx="11449050" cy="4214255"/>
          </a:xfrm>
        </p:spPr>
        <p:txBody>
          <a:bodyPr/>
          <a:lstStyle/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17" name="Datumsplatzhalter 16">
            <a:extLst>
              <a:ext uri="{FF2B5EF4-FFF2-40B4-BE49-F238E27FC236}">
                <a16:creationId xmlns:a16="http://schemas.microsoft.com/office/drawing/2014/main" id="{8D88C6F8-099A-4D39-8533-B1EEB7F052D4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r>
              <a:rPr lang="en-US"/>
              <a:t>15/04/2024</a:t>
            </a:r>
            <a:endParaRPr lang="de-DE" dirty="0"/>
          </a:p>
        </p:txBody>
      </p:sp>
      <p:sp>
        <p:nvSpPr>
          <p:cNvPr id="18" name="Foliennummernplatzhalter 17">
            <a:extLst>
              <a:ext uri="{FF2B5EF4-FFF2-40B4-BE49-F238E27FC236}">
                <a16:creationId xmlns:a16="http://schemas.microsoft.com/office/drawing/2014/main" id="{BFF90422-5EA9-49BF-B256-D3D2AA4EDCC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de-DE" dirty="0"/>
              <a:t>Page </a:t>
            </a:r>
            <a:fld id="{A52F4D17-1AD6-42D9-B93A-EB002C62F438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Textplatzhalter 10">
            <a:extLst>
              <a:ext uri="{FF2B5EF4-FFF2-40B4-BE49-F238E27FC236}">
                <a16:creationId xmlns:a16="http://schemas.microsoft.com/office/drawing/2014/main" id="{F0FEB314-58C6-43FB-BF57-07B357AFA15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8774" y="938786"/>
            <a:ext cx="11449049" cy="509994"/>
          </a:xfrm>
        </p:spPr>
        <p:txBody>
          <a:bodyPr/>
          <a:lstStyle>
            <a:lvl1pPr marL="0" indent="0">
              <a:lnSpc>
                <a:spcPct val="114000"/>
              </a:lnSpc>
              <a:spcAft>
                <a:spcPts val="0"/>
              </a:spcAft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 err="1"/>
              <a:t>Subline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102091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 (klei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0000" y="324000"/>
            <a:ext cx="11449050" cy="1124780"/>
          </a:xfrm>
        </p:spPr>
        <p:txBody>
          <a:bodyPr/>
          <a:lstStyle>
            <a:lvl1pPr>
              <a:defRPr cap="none" spc="0" baseline="0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00" y="1578310"/>
            <a:ext cx="11449050" cy="4190666"/>
          </a:xfrm>
        </p:spPr>
        <p:txBody>
          <a:bodyPr/>
          <a:lstStyle>
            <a:lvl1pPr marL="177800" indent="-177800">
              <a:defRPr sz="1800"/>
            </a:lvl1pPr>
            <a:lvl2pPr marL="361950" indent="-184150">
              <a:defRPr sz="1800"/>
            </a:lvl2pPr>
            <a:lvl3pPr marL="539750" indent="-177800">
              <a:defRPr sz="1800"/>
            </a:lvl3pPr>
            <a:lvl4pPr marL="717550" indent="-177800">
              <a:defRPr sz="1800"/>
            </a:lvl4pPr>
            <a:lvl5pPr marL="895350" indent="-177800">
              <a:defRPr sz="1800"/>
            </a:lvl5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17" name="Datumsplatzhalter 16">
            <a:extLst>
              <a:ext uri="{FF2B5EF4-FFF2-40B4-BE49-F238E27FC236}">
                <a16:creationId xmlns:a16="http://schemas.microsoft.com/office/drawing/2014/main" id="{8D88C6F8-099A-4D39-8533-B1EEB7F052D4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r>
              <a:rPr lang="en-US"/>
              <a:t>15/04/2024</a:t>
            </a:r>
            <a:endParaRPr lang="de-DE" dirty="0"/>
          </a:p>
        </p:txBody>
      </p:sp>
      <p:sp>
        <p:nvSpPr>
          <p:cNvPr id="18" name="Foliennummernplatzhalter 17">
            <a:extLst>
              <a:ext uri="{FF2B5EF4-FFF2-40B4-BE49-F238E27FC236}">
                <a16:creationId xmlns:a16="http://schemas.microsoft.com/office/drawing/2014/main" id="{BFF90422-5EA9-49BF-B256-D3D2AA4EDCC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de-DE" dirty="0"/>
              <a:t>Page </a:t>
            </a:r>
            <a:fld id="{A52F4D17-1AD6-42D9-B93A-EB002C62F438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Textplatzhalter 10">
            <a:extLst>
              <a:ext uri="{FF2B5EF4-FFF2-40B4-BE49-F238E27FC236}">
                <a16:creationId xmlns:a16="http://schemas.microsoft.com/office/drawing/2014/main" id="{29624FD4-E8F5-4C76-8AB0-019D7FCEAAD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8774" y="938786"/>
            <a:ext cx="11449049" cy="509994"/>
          </a:xfrm>
        </p:spPr>
        <p:txBody>
          <a:bodyPr/>
          <a:lstStyle>
            <a:lvl1pPr marL="0" indent="0">
              <a:lnSpc>
                <a:spcPct val="114000"/>
              </a:lnSpc>
              <a:spcAft>
                <a:spcPts val="0"/>
              </a:spcAft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 err="1"/>
              <a:t>Subline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439265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2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0000" y="324000"/>
            <a:ext cx="11449050" cy="1124780"/>
          </a:xfrm>
        </p:spPr>
        <p:txBody>
          <a:bodyPr/>
          <a:lstStyle>
            <a:lvl1pPr>
              <a:defRPr sz="2800" cap="none" spc="0" baseline="0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4283517E-5B20-4272-8660-1A906CDE61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15/04/2024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EFEBD5A-CDB1-411E-9184-7981E1A3047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52F4D17-1AD6-42D9-B93A-EB002C62F438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Bildplatzhalter 4">
            <a:extLst>
              <a:ext uri="{FF2B5EF4-FFF2-40B4-BE49-F238E27FC236}">
                <a16:creationId xmlns:a16="http://schemas.microsoft.com/office/drawing/2014/main" id="{8A00DEAD-5DE0-4EC4-9106-51A82A9A04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60000" y="1628775"/>
            <a:ext cx="5437187" cy="3168377"/>
          </a:xfr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Bild durch Klicken auf Symbol hinzufügen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A1A390F4-CC78-4ED1-8D50-5D59AE8D05B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60000" y="4900254"/>
            <a:ext cx="5437187" cy="868722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sz="1800"/>
            </a:lvl1pPr>
          </a:lstStyle>
          <a:p>
            <a:pPr lvl="0"/>
            <a:r>
              <a:rPr lang="de-DE" dirty="0"/>
              <a:t>Bildunterschrift</a:t>
            </a:r>
          </a:p>
        </p:txBody>
      </p:sp>
      <p:sp>
        <p:nvSpPr>
          <p:cNvPr id="11" name="Bildplatzhalter 4">
            <a:extLst>
              <a:ext uri="{FF2B5EF4-FFF2-40B4-BE49-F238E27FC236}">
                <a16:creationId xmlns:a16="http://schemas.microsoft.com/office/drawing/2014/main" id="{23A5E56D-954A-4968-9BC8-DFAC877CAA1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383338" y="1628775"/>
            <a:ext cx="5437187" cy="3168377"/>
          </a:xfr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Bild durch Klicken auf Symbol hinzufügen</a:t>
            </a:r>
          </a:p>
        </p:txBody>
      </p:sp>
      <p:sp>
        <p:nvSpPr>
          <p:cNvPr id="12" name="Textplatzhalter 3">
            <a:extLst>
              <a:ext uri="{FF2B5EF4-FFF2-40B4-BE49-F238E27FC236}">
                <a16:creationId xmlns:a16="http://schemas.microsoft.com/office/drawing/2014/main" id="{1C326D2C-F758-4203-BE3D-8CDB8EB3094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83338" y="4900254"/>
            <a:ext cx="5437187" cy="868722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sz="1800"/>
            </a:lvl1pPr>
          </a:lstStyle>
          <a:p>
            <a:pPr lvl="0"/>
            <a:r>
              <a:rPr lang="de-DE" dirty="0"/>
              <a:t>Bildunterschrift</a:t>
            </a:r>
          </a:p>
        </p:txBody>
      </p:sp>
      <p:sp>
        <p:nvSpPr>
          <p:cNvPr id="13" name="Textplatzhalter 10">
            <a:extLst>
              <a:ext uri="{FF2B5EF4-FFF2-40B4-BE49-F238E27FC236}">
                <a16:creationId xmlns:a16="http://schemas.microsoft.com/office/drawing/2014/main" id="{8D87DCD3-D230-4056-A20A-D9CBA549CE9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58774" y="938786"/>
            <a:ext cx="11449049" cy="509994"/>
          </a:xfrm>
        </p:spPr>
        <p:txBody>
          <a:bodyPr/>
          <a:lstStyle>
            <a:lvl1pPr marL="0" indent="0">
              <a:lnSpc>
                <a:spcPct val="114000"/>
              </a:lnSpc>
              <a:spcAft>
                <a:spcPts val="0"/>
              </a:spcAft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 err="1"/>
              <a:t>Subline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016513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0000" y="324000"/>
            <a:ext cx="11449050" cy="1124780"/>
          </a:xfrm>
        </p:spPr>
        <p:txBody>
          <a:bodyPr/>
          <a:lstStyle>
            <a:lvl1pPr>
              <a:defRPr cap="none" spc="0" baseline="0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4283517E-5B20-4272-8660-1A906CDE61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15/04/2024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EFEBD5A-CDB1-411E-9184-7981E1A3047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52F4D17-1AD6-42D9-B93A-EB002C62F438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118783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A9D9CA0-0D3A-430F-A273-E4F9DC8D4F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15/04/2024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9E8AF11-FB81-42DE-B82C-BAAE6442B5E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 dirty="0"/>
              <a:t>Page </a:t>
            </a:r>
            <a:fld id="{A52F4D17-1AD6-42D9-B93A-EB002C62F438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63139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1475" y="1563143"/>
            <a:ext cx="11449050" cy="421425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71464" y="6381328"/>
            <a:ext cx="1600508" cy="22110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r>
              <a:rPr lang="en-US"/>
              <a:t>15/04/2024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71364" y="6381328"/>
            <a:ext cx="720000" cy="22110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A52F4D17-1AD6-42D9-B93A-EB002C62F438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71475" y="324000"/>
            <a:ext cx="11449050" cy="11247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 dirty="0"/>
              <a:t>Mastertitelformat bearbeiten</a:t>
            </a:r>
            <a:endParaRPr lang="en-US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F2C4F5F8-9F24-424C-8284-2E94052236C1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8656" y="6005352"/>
            <a:ext cx="1881980" cy="548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7477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9" r:id="rId2"/>
    <p:sldLayoutId id="2147483670" r:id="rId3"/>
    <p:sldLayoutId id="2147483671" r:id="rId4"/>
    <p:sldLayoutId id="2147483662" r:id="rId5"/>
    <p:sldLayoutId id="2147483672" r:id="rId6"/>
    <p:sldLayoutId id="2147483673" r:id="rId7"/>
    <p:sldLayoutId id="2147483666" r:id="rId8"/>
    <p:sldLayoutId id="2147483667" r:id="rId9"/>
  </p:sldLayoutIdLst>
  <p:hf hdr="0" ftr="0"/>
  <p:txStyles>
    <p:titleStyle>
      <a:lvl1pPr algn="l" defTabSz="914400" rtl="0" eaLnBrk="1" latinLnBrk="0" hangingPunct="1">
        <a:lnSpc>
          <a:spcPct val="114000"/>
        </a:lnSpc>
        <a:spcBef>
          <a:spcPct val="0"/>
        </a:spcBef>
        <a:buNone/>
        <a:defRPr sz="3200" b="1" kern="1200" cap="all" spc="10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4000"/>
        </a:lnSpc>
        <a:spcBef>
          <a:spcPts val="0"/>
        </a:spcBef>
        <a:spcAft>
          <a:spcPts val="600"/>
        </a:spcAft>
        <a:buFont typeface="Calibri" panose="020F050202020403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50850" indent="-234950" algn="l" defTabSz="914400" rtl="0" eaLnBrk="1" latinLnBrk="0" hangingPunct="1">
        <a:lnSpc>
          <a:spcPct val="114000"/>
        </a:lnSpc>
        <a:spcBef>
          <a:spcPts val="0"/>
        </a:spcBef>
        <a:spcAft>
          <a:spcPts val="600"/>
        </a:spcAft>
        <a:buFont typeface="Calibri" panose="020F050202020403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666750" indent="-215900" algn="l" defTabSz="914400" rtl="0" eaLnBrk="1" latinLnBrk="0" hangingPunct="1">
        <a:lnSpc>
          <a:spcPct val="114000"/>
        </a:lnSpc>
        <a:spcBef>
          <a:spcPts val="0"/>
        </a:spcBef>
        <a:spcAft>
          <a:spcPts val="600"/>
        </a:spcAft>
        <a:buFont typeface="Calibri" panose="020F050202020403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895350" indent="-215900" algn="l" defTabSz="914400" rtl="0" eaLnBrk="1" latinLnBrk="0" hangingPunct="1">
        <a:lnSpc>
          <a:spcPct val="114000"/>
        </a:lnSpc>
        <a:spcBef>
          <a:spcPts val="0"/>
        </a:spcBef>
        <a:spcAft>
          <a:spcPts val="600"/>
        </a:spcAft>
        <a:buFont typeface="Calibri" panose="020F050202020403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1117600" indent="-215900" algn="l" defTabSz="914400" rtl="0" eaLnBrk="1" latinLnBrk="0" hangingPunct="1">
        <a:lnSpc>
          <a:spcPct val="114000"/>
        </a:lnSpc>
        <a:spcBef>
          <a:spcPts val="0"/>
        </a:spcBef>
        <a:spcAft>
          <a:spcPts val="600"/>
        </a:spcAft>
        <a:buFont typeface="Calibri" panose="020F050202020403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026" userDrawn="1">
          <p15:clr>
            <a:srgbClr val="F26B43"/>
          </p15:clr>
        </p15:guide>
        <p15:guide id="2" pos="234" userDrawn="1">
          <p15:clr>
            <a:srgbClr val="F26B43"/>
          </p15:clr>
        </p15:guide>
        <p15:guide id="3" pos="7446" userDrawn="1">
          <p15:clr>
            <a:srgbClr val="F26B43"/>
          </p15:clr>
        </p15:guide>
        <p15:guide id="4" orient="horz" pos="278" userDrawn="1">
          <p15:clr>
            <a:srgbClr val="F26B43"/>
          </p15:clr>
        </p15:guide>
        <p15:guide id="6" pos="3659" userDrawn="1">
          <p15:clr>
            <a:srgbClr val="F26B43"/>
          </p15:clr>
        </p15:guide>
        <p15:guide id="7" pos="4021" userDrawn="1">
          <p15:clr>
            <a:srgbClr val="F26B43"/>
          </p15:clr>
        </p15:guide>
        <p15:guide id="8" orient="horz" pos="363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24.png"/><Relationship Id="rId4" Type="http://schemas.openxmlformats.org/officeDocument/2006/relationships/image" Target="../media/image18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3.jp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hyperlink" Target="https://unsplash.com/images/nature/satellite?utm_source=unsplash&amp;utm_medium=referral&amp;utm_content=creditCopyText" TargetMode="External"/><Relationship Id="rId4" Type="http://schemas.openxmlformats.org/officeDocument/2006/relationships/hyperlink" Target="https://unsplash.com/@wizwow?utm_source=unsplash&amp;utm_medium=referral&amp;utm_content=creditCopyText" TargetMode="External"/><Relationship Id="rId9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24.png"/><Relationship Id="rId4" Type="http://schemas.openxmlformats.org/officeDocument/2006/relationships/image" Target="../media/image4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3.png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jpeg"/><Relationship Id="rId3" Type="http://schemas.openxmlformats.org/officeDocument/2006/relationships/image" Target="../media/image60.jpg"/><Relationship Id="rId7" Type="http://schemas.openxmlformats.org/officeDocument/2006/relationships/hyperlink" Target="gabriele-cavallaro.com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hyperlink" Target="mailto:g.cavallaro@fz-juelich.de" TargetMode="External"/><Relationship Id="rId5" Type="http://schemas.openxmlformats.org/officeDocument/2006/relationships/hyperlink" Target="https://www.linkedin.com/in/delilbasic" TargetMode="External"/><Relationship Id="rId4" Type="http://schemas.openxmlformats.org/officeDocument/2006/relationships/hyperlink" Target="mailto:a.delilbasic@fz-juelich.de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44DF075B-D555-FF81-BB87-108F8CE161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" t="27626" r="-53" b="15957"/>
          <a:stretch/>
        </p:blipFill>
        <p:spPr bwMode="auto">
          <a:xfrm>
            <a:off x="554851" y="387390"/>
            <a:ext cx="11094155" cy="3044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5A64521-ED94-4240-8AD4-6C3D7A90E71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noProof="0" dirty="0"/>
              <a:t>Quantum computing </a:t>
            </a:r>
            <a:r>
              <a:rPr lang="en-US" sz="3200" noProof="0" dirty="0"/>
              <a:t>for Earth Observation</a:t>
            </a:r>
            <a:endParaRPr lang="en-US" noProof="0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693119F-69DD-4BF5-B78E-98C0144F5F5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cap="none" dirty="0"/>
              <a:t>April 15</a:t>
            </a:r>
            <a:r>
              <a:rPr lang="en-US" cap="none" noProof="0" dirty="0"/>
              <a:t>, 2024</a:t>
            </a:r>
            <a:r>
              <a:rPr lang="en-US" cap="none" dirty="0"/>
              <a:t>     </a:t>
            </a:r>
            <a:r>
              <a:rPr lang="en-US" cap="none" noProof="0" dirty="0"/>
              <a:t>  </a:t>
            </a:r>
            <a:r>
              <a:rPr lang="en-US" cap="none" dirty="0"/>
              <a:t>Amer Delilbasic</a:t>
            </a:r>
            <a:r>
              <a:rPr lang="en-US" cap="none" noProof="0" dirty="0"/>
              <a:t>, Gabriele Cavallaro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5FFF684-B650-40AA-89A0-80D31734A2E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sz="2800" noProof="0" dirty="0"/>
              <a:t>M2GARSS 2024 - Tutorial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A774EAD-43B7-D369-E65C-C9D7DFC30BAF}"/>
              </a:ext>
            </a:extLst>
          </p:cNvPr>
          <p:cNvSpPr txBox="1"/>
          <p:nvPr/>
        </p:nvSpPr>
        <p:spPr>
          <a:xfrm>
            <a:off x="10704512" y="3250268"/>
            <a:ext cx="103177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computerworld.ch</a:t>
            </a:r>
          </a:p>
        </p:txBody>
      </p:sp>
    </p:spTree>
    <p:extLst>
      <p:ext uri="{BB962C8B-B14F-4D97-AF65-F5344CB8AC3E}">
        <p14:creationId xmlns:p14="http://schemas.microsoft.com/office/powerpoint/2010/main" val="1231316987"/>
      </p:ext>
    </p:extLst>
  </p:cSld>
  <p:clrMapOvr>
    <a:masterClrMapping/>
  </p:clrMapOvr>
  <p:transition spd="med">
    <p:pull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16619C-3393-4C40-A047-6B58736218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Quantum computing can provide a substantial</a:t>
            </a:r>
            <a:br>
              <a:rPr lang="en-US" dirty="0"/>
            </a:br>
            <a:r>
              <a:rPr lang="en-US" dirty="0"/>
              <a:t>computational advantage </a:t>
            </a:r>
            <a:endParaRPr lang="en-US" noProof="0" dirty="0"/>
          </a:p>
        </p:txBody>
      </p:sp>
      <p:sp>
        <p:nvSpPr>
          <p:cNvPr id="15" name="Datumsplatzhalter 14">
            <a:extLst>
              <a:ext uri="{FF2B5EF4-FFF2-40B4-BE49-F238E27FC236}">
                <a16:creationId xmlns:a16="http://schemas.microsoft.com/office/drawing/2014/main" id="{822643DC-E385-41CB-B6AA-694766B1AF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15/04/2024</a:t>
            </a:r>
            <a:endParaRPr lang="de-D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5881D94-89C1-F07A-021D-933B87C23E2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 dirty="0"/>
              <a:t>Page </a:t>
            </a:r>
            <a:fld id="{A52F4D17-1AD6-42D9-B93A-EB002C62F438}" type="slidenum">
              <a:rPr lang="de-DE" smtClean="0"/>
              <a:pPr/>
              <a:t>10</a:t>
            </a:fld>
            <a:endParaRPr lang="de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Rechteck 5">
                <a:extLst>
                  <a:ext uri="{FF2B5EF4-FFF2-40B4-BE49-F238E27FC236}">
                    <a16:creationId xmlns:a16="http://schemas.microsoft.com/office/drawing/2014/main" id="{10CC06A6-97E9-9070-BAF1-1896C62E6AEF}"/>
                  </a:ext>
                </a:extLst>
              </p:cNvPr>
              <p:cNvSpPr/>
              <p:nvPr/>
            </p:nvSpPr>
            <p:spPr>
              <a:xfrm>
                <a:off x="581246" y="2739493"/>
                <a:ext cx="5298730" cy="1800200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44000" tIns="144000" rIns="144000" bIns="144000" rtlCol="0" anchor="t"/>
              <a:lstStyle/>
              <a:p>
                <a:pPr algn="ctr">
                  <a:spcAft>
                    <a:spcPts val="600"/>
                  </a:spcAft>
                </a:pPr>
                <a:r>
                  <a:rPr lang="en-US" sz="1600" b="1" dirty="0">
                    <a:solidFill>
                      <a:schemeClr val="tx1"/>
                    </a:solidFill>
                  </a:rPr>
                  <a:t>Grover’s search algorithm</a:t>
                </a:r>
              </a:p>
              <a:p>
                <a:pPr algn="ctr">
                  <a:spcAft>
                    <a:spcPts val="600"/>
                  </a:spcAft>
                </a:pPr>
                <a:r>
                  <a:rPr lang="en-US" sz="1400" dirty="0">
                    <a:solidFill>
                      <a:schemeClr val="tx1"/>
                    </a:solidFill>
                  </a:rPr>
                  <a:t>Iterative algorithm that searches for an item in an unstructured database of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1400" dirty="0">
                    <a:solidFill>
                      <a:schemeClr val="tx1"/>
                    </a:solidFill>
                  </a:rPr>
                  <a:t> objects</a:t>
                </a:r>
              </a:p>
              <a:p>
                <a:pPr algn="ctr">
                  <a:spcAft>
                    <a:spcPts val="600"/>
                  </a:spcAft>
                </a:pPr>
                <a:r>
                  <a:rPr lang="en-US" sz="1400" dirty="0">
                    <a:solidFill>
                      <a:schemeClr val="tx1"/>
                    </a:solidFill>
                  </a:rPr>
                  <a:t>Time complexity: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14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(</m:t>
                    </m:r>
                    <m:rad>
                      <m:radPr>
                        <m:degHide m:val="on"/>
                        <m:ctrlPr>
                          <a:rPr lang="en-US" sz="14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14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rad>
                    <m:r>
                      <a:rPr lang="en-US" sz="14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400" dirty="0">
                    <a:solidFill>
                      <a:schemeClr val="tx2"/>
                    </a:solidFill>
                  </a:rPr>
                  <a:t> </a:t>
                </a:r>
                <a:r>
                  <a:rPr lang="en-US" sz="1400" dirty="0">
                    <a:solidFill>
                      <a:schemeClr val="tx1"/>
                    </a:solidFill>
                  </a:rPr>
                  <a:t>instead of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14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4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14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400" dirty="0">
                  <a:solidFill>
                    <a:schemeClr val="tx2"/>
                  </a:solidFill>
                </a:endParaRPr>
              </a:p>
              <a:p>
                <a:pPr algn="ctr">
                  <a:spcAft>
                    <a:spcPts val="600"/>
                  </a:spcAft>
                </a:pPr>
                <a:r>
                  <a:rPr lang="pt-BR" sz="1400" dirty="0">
                    <a:solidFill>
                      <a:schemeClr val="tx1"/>
                    </a:solidFill>
                  </a:rPr>
                  <a:t>Multiple applications and</a:t>
                </a:r>
                <a:r>
                  <a:rPr lang="pt-BR" sz="1400" b="1" dirty="0">
                    <a:solidFill>
                      <a:schemeClr val="tx1"/>
                    </a:solidFill>
                  </a:rPr>
                  <a:t> building block of many quantum algorithms</a:t>
                </a:r>
                <a:endParaRPr lang="pt-BR" sz="1600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8" name="Rechteck 5">
                <a:extLst>
                  <a:ext uri="{FF2B5EF4-FFF2-40B4-BE49-F238E27FC236}">
                    <a16:creationId xmlns:a16="http://schemas.microsoft.com/office/drawing/2014/main" id="{10CC06A6-97E9-9070-BAF1-1896C62E6A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246" y="2739493"/>
                <a:ext cx="5298730" cy="1800200"/>
              </a:xfrm>
              <a:prstGeom prst="rect">
                <a:avLst/>
              </a:prstGeom>
              <a:blipFill>
                <a:blip r:embed="rId3"/>
                <a:stretch>
                  <a:fillRect b="-67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hteck 5">
                <a:extLst>
                  <a:ext uri="{FF2B5EF4-FFF2-40B4-BE49-F238E27FC236}">
                    <a16:creationId xmlns:a16="http://schemas.microsoft.com/office/drawing/2014/main" id="{F59D2FD0-03C7-25C8-EC71-D91CEA41ACAC}"/>
                  </a:ext>
                </a:extLst>
              </p:cNvPr>
              <p:cNvSpPr/>
              <p:nvPr/>
            </p:nvSpPr>
            <p:spPr>
              <a:xfrm>
                <a:off x="6312024" y="2739493"/>
                <a:ext cx="5298730" cy="1800200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44000" tIns="144000" rIns="144000" bIns="144000" rtlCol="0" anchor="t"/>
              <a:lstStyle/>
              <a:p>
                <a:pPr algn="ctr">
                  <a:spcAft>
                    <a:spcPts val="600"/>
                  </a:spcAft>
                </a:pPr>
                <a:r>
                  <a:rPr lang="en-US" sz="1600" b="1" dirty="0">
                    <a:solidFill>
                      <a:schemeClr val="tx1"/>
                    </a:solidFill>
                    <a:latin typeface="+mj-lt"/>
                  </a:rPr>
                  <a:t>Shor’s factoring algorithm</a:t>
                </a:r>
              </a:p>
              <a:p>
                <a:pPr algn="ctr">
                  <a:spcAft>
                    <a:spcPts val="600"/>
                  </a:spcAft>
                </a:pPr>
                <a:r>
                  <a:rPr lang="en-US" sz="1400" b="0" dirty="0">
                    <a:solidFill>
                      <a:schemeClr val="tx1"/>
                    </a:solidFill>
                    <a:latin typeface="+mj-lt"/>
                  </a:rPr>
                  <a:t>Finds the prime factors of an integer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br>
                  <a:rPr lang="en-US" sz="1400" b="0" dirty="0">
                    <a:solidFill>
                      <a:schemeClr val="tx1"/>
                    </a:solidFill>
                    <a:latin typeface="+mj-lt"/>
                  </a:rPr>
                </a:br>
                <a:endParaRPr lang="en-US" sz="1400" b="0" dirty="0">
                  <a:solidFill>
                    <a:schemeClr val="tx1"/>
                  </a:solidFill>
                  <a:latin typeface="+mj-lt"/>
                </a:endParaRPr>
              </a:p>
              <a:p>
                <a:pPr algn="ctr">
                  <a:spcAft>
                    <a:spcPts val="600"/>
                  </a:spcAft>
                </a:pPr>
                <a:r>
                  <a:rPr lang="en-US" sz="1400" dirty="0">
                    <a:solidFill>
                      <a:schemeClr val="tx1"/>
                    </a:solidFill>
                    <a:latin typeface="+mj-lt"/>
                  </a:rPr>
                  <a:t>Time complexity: </a:t>
                </a:r>
                <a:r>
                  <a:rPr lang="en-US" sz="1400" dirty="0">
                    <a:solidFill>
                      <a:schemeClr val="tx2"/>
                    </a:solidFill>
                    <a:latin typeface="+mj-lt"/>
                  </a:rPr>
                  <a:t>polylogarithmic</a:t>
                </a:r>
                <a:r>
                  <a:rPr lang="en-US" sz="1400" dirty="0">
                    <a:solidFill>
                      <a:schemeClr val="tx1"/>
                    </a:solidFill>
                    <a:latin typeface="+mj-lt"/>
                  </a:rPr>
                  <a:t> instead of </a:t>
                </a:r>
                <a:r>
                  <a:rPr lang="en-US" sz="1400" dirty="0">
                    <a:solidFill>
                      <a:schemeClr val="tx2"/>
                    </a:solidFill>
                    <a:latin typeface="+mj-lt"/>
                  </a:rPr>
                  <a:t>sub-exponential</a:t>
                </a:r>
              </a:p>
              <a:p>
                <a:pPr algn="ctr">
                  <a:spcAft>
                    <a:spcPts val="600"/>
                  </a:spcAft>
                </a:pPr>
                <a:r>
                  <a:rPr lang="en-US" sz="1400" dirty="0">
                    <a:solidFill>
                      <a:schemeClr val="tx1"/>
                    </a:solidFill>
                    <a:latin typeface="+mj-lt"/>
                  </a:rPr>
                  <a:t>Applications in </a:t>
                </a:r>
                <a:r>
                  <a:rPr lang="en-US" sz="1400" b="1" dirty="0">
                    <a:solidFill>
                      <a:schemeClr val="tx1"/>
                    </a:solidFill>
                    <a:latin typeface="+mj-lt"/>
                  </a:rPr>
                  <a:t>cryptography</a:t>
                </a:r>
              </a:p>
              <a:p>
                <a:pPr algn="ctr">
                  <a:spcAft>
                    <a:spcPts val="600"/>
                  </a:spcAft>
                </a:pPr>
                <a:endParaRPr lang="en-US" sz="1400" dirty="0">
                  <a:solidFill>
                    <a:schemeClr val="tx1"/>
                  </a:solidFill>
                  <a:latin typeface="+mj-lt"/>
                </a:endParaRPr>
              </a:p>
              <a:p>
                <a:pPr algn="ctr">
                  <a:spcAft>
                    <a:spcPts val="600"/>
                  </a:spcAft>
                </a:pPr>
                <a:endParaRPr lang="en-US" sz="1200" b="1" dirty="0">
                  <a:solidFill>
                    <a:schemeClr val="tx1"/>
                  </a:solidFill>
                  <a:latin typeface="+mj-lt"/>
                </a:endParaRPr>
              </a:p>
              <a:p>
                <a:pPr algn="ctr">
                  <a:spcAft>
                    <a:spcPts val="600"/>
                  </a:spcAft>
                </a:pPr>
                <a:endParaRPr lang="pt-BR" sz="12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>
          <p:sp>
            <p:nvSpPr>
              <p:cNvPr id="7" name="Rechteck 5">
                <a:extLst>
                  <a:ext uri="{FF2B5EF4-FFF2-40B4-BE49-F238E27FC236}">
                    <a16:creationId xmlns:a16="http://schemas.microsoft.com/office/drawing/2014/main" id="{F59D2FD0-03C7-25C8-EC71-D91CEA41AC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2024" y="2739493"/>
                <a:ext cx="5298730" cy="18002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74710704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hteck 5">
            <a:extLst>
              <a:ext uri="{FF2B5EF4-FFF2-40B4-BE49-F238E27FC236}">
                <a16:creationId xmlns:a16="http://schemas.microsoft.com/office/drawing/2014/main" id="{F81B203C-220C-C95F-6C13-0ECF1B1C9456}"/>
              </a:ext>
            </a:extLst>
          </p:cNvPr>
          <p:cNvSpPr/>
          <p:nvPr/>
        </p:nvSpPr>
        <p:spPr>
          <a:xfrm>
            <a:off x="6216762" y="2488228"/>
            <a:ext cx="5609709" cy="331703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/>
          <a:lstStyle/>
          <a:p>
            <a:pPr algn="ctr">
              <a:spcAft>
                <a:spcPts val="600"/>
              </a:spcAft>
            </a:pPr>
            <a:r>
              <a:rPr lang="en-US" sz="1600" b="1" dirty="0">
                <a:solidFill>
                  <a:schemeClr val="tx1"/>
                </a:solidFill>
              </a:rPr>
              <a:t>Quantum volume</a:t>
            </a:r>
          </a:p>
          <a:p>
            <a:pPr algn="ctr">
              <a:spcAft>
                <a:spcPts val="600"/>
              </a:spcAft>
            </a:pPr>
            <a:r>
              <a:rPr lang="en-US" sz="1400" dirty="0">
                <a:solidFill>
                  <a:schemeClr val="tx1"/>
                </a:solidFill>
              </a:rPr>
              <a:t>Dimension of the circuit that can be implemented with low error</a:t>
            </a:r>
          </a:p>
        </p:txBody>
      </p:sp>
      <p:sp>
        <p:nvSpPr>
          <p:cNvPr id="17" name="Rechteck 5">
            <a:extLst>
              <a:ext uri="{FF2B5EF4-FFF2-40B4-BE49-F238E27FC236}">
                <a16:creationId xmlns:a16="http://schemas.microsoft.com/office/drawing/2014/main" id="{52377752-C2C1-B31D-69A7-55E882DA2CA7}"/>
              </a:ext>
            </a:extLst>
          </p:cNvPr>
          <p:cNvSpPr/>
          <p:nvPr/>
        </p:nvSpPr>
        <p:spPr>
          <a:xfrm>
            <a:off x="486291" y="2488228"/>
            <a:ext cx="5609709" cy="331703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/>
          <a:lstStyle/>
          <a:p>
            <a:pPr algn="ctr">
              <a:spcAft>
                <a:spcPts val="600"/>
              </a:spcAft>
            </a:pPr>
            <a:r>
              <a:rPr lang="en-US" sz="1600" b="1" dirty="0">
                <a:solidFill>
                  <a:schemeClr val="tx1"/>
                </a:solidFill>
              </a:rPr>
              <a:t>Number of qubits</a:t>
            </a:r>
          </a:p>
          <a:p>
            <a:pPr algn="ctr">
              <a:spcAft>
                <a:spcPts val="600"/>
              </a:spcAft>
            </a:pPr>
            <a:r>
              <a:rPr lang="en-US" sz="1400" dirty="0">
                <a:solidFill>
                  <a:schemeClr val="tx1"/>
                </a:solidFill>
              </a:rPr>
              <a:t>Dimension of quantum data that can be processed in a single QPU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D16619C-3393-4C40-A047-6B58736218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Quantum computers present practical limitations</a:t>
            </a:r>
            <a:endParaRPr lang="en-US" noProof="0" dirty="0"/>
          </a:p>
        </p:txBody>
      </p:sp>
      <p:sp>
        <p:nvSpPr>
          <p:cNvPr id="15" name="Datumsplatzhalter 14">
            <a:extLst>
              <a:ext uri="{FF2B5EF4-FFF2-40B4-BE49-F238E27FC236}">
                <a16:creationId xmlns:a16="http://schemas.microsoft.com/office/drawing/2014/main" id="{822643DC-E385-41CB-B6AA-694766B1AF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15/04/2024</a:t>
            </a:r>
            <a:endParaRPr lang="de-D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5881D94-89C1-F07A-021D-933B87C23E2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 dirty="0"/>
              <a:t>Page </a:t>
            </a:r>
            <a:fld id="{A52F4D17-1AD6-42D9-B93A-EB002C62F438}" type="slidenum">
              <a:rPr lang="de-DE" smtClean="0"/>
              <a:pPr/>
              <a:t>11</a:t>
            </a:fld>
            <a:endParaRPr lang="de-DE" dirty="0"/>
          </a:p>
        </p:txBody>
      </p:sp>
      <p:sp>
        <p:nvSpPr>
          <p:cNvPr id="4" name="Rechteck 5">
            <a:extLst>
              <a:ext uri="{FF2B5EF4-FFF2-40B4-BE49-F238E27FC236}">
                <a16:creationId xmlns:a16="http://schemas.microsoft.com/office/drawing/2014/main" id="{97DDC3D7-360E-3DAA-A713-1814AA2FF9D0}"/>
              </a:ext>
            </a:extLst>
          </p:cNvPr>
          <p:cNvSpPr/>
          <p:nvPr/>
        </p:nvSpPr>
        <p:spPr>
          <a:xfrm>
            <a:off x="731364" y="1062177"/>
            <a:ext cx="10081120" cy="11015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/>
          <a:lstStyle/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  <a:latin typeface="+mj-lt"/>
              </a:rPr>
              <a:t>Quantum information theory neglects physical implementation</a:t>
            </a: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  <a:latin typeface="+mj-lt"/>
              </a:rPr>
              <a:t>Current state: </a:t>
            </a:r>
            <a:r>
              <a:rPr lang="en-US" sz="1400" b="1" dirty="0">
                <a:solidFill>
                  <a:schemeClr val="tx1"/>
                </a:solidFill>
                <a:latin typeface="+mj-lt"/>
              </a:rPr>
              <a:t>Noisy Intermediate-Scale Quantum (NISQ) </a:t>
            </a:r>
            <a:r>
              <a:rPr lang="en-US" sz="1400" dirty="0">
                <a:solidFill>
                  <a:schemeClr val="tx1"/>
                </a:solidFill>
                <a:latin typeface="+mj-lt"/>
              </a:rPr>
              <a:t>devices</a:t>
            </a: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  <a:latin typeface="+mj-lt"/>
              </a:rPr>
              <a:t>Insufficient scale for a practical quantum advantage</a:t>
            </a:r>
          </a:p>
          <a:p>
            <a:pPr>
              <a:spcAft>
                <a:spcPts val="600"/>
              </a:spcAft>
            </a:pPr>
            <a:endParaRPr lang="pt-BR" sz="1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F04300-2958-7E6E-C73B-B93BD4DC587E}"/>
              </a:ext>
            </a:extLst>
          </p:cNvPr>
          <p:cNvSpPr txBox="1"/>
          <p:nvPr/>
        </p:nvSpPr>
        <p:spPr>
          <a:xfrm>
            <a:off x="1371758" y="5593757"/>
            <a:ext cx="3912858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" dirty="0"/>
              <a:t>https://www.ibm.com/quantum/blog/ibm-quantum-roadmap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6A5B5A2-7EE9-2CE1-6B74-DC3C34385850}"/>
              </a:ext>
            </a:extLst>
          </p:cNvPr>
          <p:cNvSpPr txBox="1"/>
          <p:nvPr/>
        </p:nvSpPr>
        <p:spPr>
          <a:xfrm>
            <a:off x="7464152" y="5517232"/>
            <a:ext cx="326361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" dirty="0"/>
              <a:t>https://www.quantinuum.com/news/quantinuum-h-series-quantum-computer-accelerates-through-3-more-performance-records-for-quantum-volume-217-218-and-219</a:t>
            </a:r>
          </a:p>
        </p:txBody>
      </p:sp>
      <p:pic>
        <p:nvPicPr>
          <p:cNvPr id="9" name="Picture 2" descr="Diagram of IBM's roadmap for scaling quantum technology">
            <a:extLst>
              <a:ext uri="{FF2B5EF4-FFF2-40B4-BE49-F238E27FC236}">
                <a16:creationId xmlns:a16="http://schemas.microsoft.com/office/drawing/2014/main" id="{D72822A4-7398-0C9A-9699-6A343D5C82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1489" y="3297954"/>
            <a:ext cx="4073396" cy="2291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4507684D-C78F-539B-E40B-96AAB5AEA4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2672" y="3222358"/>
            <a:ext cx="3059832" cy="2294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5352461"/>
      </p:ext>
    </p:extLst>
  </p:cSld>
  <p:clrMapOvr>
    <a:masterClrMapping/>
  </p:clrMapOvr>
  <p:transition spd="med">
    <p:pull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hteck 5">
            <a:extLst>
              <a:ext uri="{FF2B5EF4-FFF2-40B4-BE49-F238E27FC236}">
                <a16:creationId xmlns:a16="http://schemas.microsoft.com/office/drawing/2014/main" id="{52377752-C2C1-B31D-69A7-55E882DA2CA7}"/>
              </a:ext>
            </a:extLst>
          </p:cNvPr>
          <p:cNvSpPr/>
          <p:nvPr/>
        </p:nvSpPr>
        <p:spPr>
          <a:xfrm>
            <a:off x="1559496" y="1193014"/>
            <a:ext cx="4244493" cy="210957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/>
          <a:lstStyle/>
          <a:p>
            <a:pPr algn="ctr">
              <a:spcAft>
                <a:spcPts val="600"/>
              </a:spcAft>
            </a:pPr>
            <a:r>
              <a:rPr lang="en-US" sz="1600" b="1">
                <a:solidFill>
                  <a:schemeClr val="tx1"/>
                </a:solidFill>
              </a:rPr>
              <a:t>Quantum simulation</a:t>
            </a:r>
            <a:endParaRPr lang="en-US" sz="1600" b="1" dirty="0">
              <a:solidFill>
                <a:schemeClr val="tx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D16619C-3393-4C40-A047-6B58736218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applications of quantum computing</a:t>
            </a:r>
            <a:endParaRPr lang="en-US" noProof="0" dirty="0"/>
          </a:p>
        </p:txBody>
      </p:sp>
      <p:sp>
        <p:nvSpPr>
          <p:cNvPr id="15" name="Datumsplatzhalter 14">
            <a:extLst>
              <a:ext uri="{FF2B5EF4-FFF2-40B4-BE49-F238E27FC236}">
                <a16:creationId xmlns:a16="http://schemas.microsoft.com/office/drawing/2014/main" id="{822643DC-E385-41CB-B6AA-694766B1AF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15/04/2024</a:t>
            </a:r>
            <a:endParaRPr lang="de-D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5881D94-89C1-F07A-021D-933B87C23E2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 dirty="0"/>
              <a:t>Page </a:t>
            </a:r>
            <a:fld id="{A52F4D17-1AD6-42D9-B93A-EB002C62F438}" type="slidenum">
              <a:rPr lang="de-DE" smtClean="0"/>
              <a:pPr/>
              <a:t>12</a:t>
            </a:fld>
            <a:endParaRPr lang="de-DE" dirty="0"/>
          </a:p>
        </p:txBody>
      </p:sp>
      <p:sp>
        <p:nvSpPr>
          <p:cNvPr id="5" name="Rechteck 5">
            <a:extLst>
              <a:ext uri="{FF2B5EF4-FFF2-40B4-BE49-F238E27FC236}">
                <a16:creationId xmlns:a16="http://schemas.microsoft.com/office/drawing/2014/main" id="{B83C873D-D95D-953A-E789-956DCB234EA8}"/>
              </a:ext>
            </a:extLst>
          </p:cNvPr>
          <p:cNvSpPr/>
          <p:nvPr/>
        </p:nvSpPr>
        <p:spPr>
          <a:xfrm>
            <a:off x="1559496" y="3378971"/>
            <a:ext cx="4244493" cy="210957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/>
          <a:lstStyle/>
          <a:p>
            <a:pPr algn="ctr">
              <a:spcAft>
                <a:spcPts val="600"/>
              </a:spcAft>
            </a:pPr>
            <a:r>
              <a:rPr lang="en-US" sz="1600" b="1" dirty="0">
                <a:solidFill>
                  <a:schemeClr val="tx1"/>
                </a:solidFill>
              </a:rPr>
              <a:t>Quantum cryptography</a:t>
            </a:r>
          </a:p>
          <a:p>
            <a:pPr algn="ctr">
              <a:spcAft>
                <a:spcPts val="600"/>
              </a:spcAft>
            </a:pP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9" name="Rechteck 5">
            <a:extLst>
              <a:ext uri="{FF2B5EF4-FFF2-40B4-BE49-F238E27FC236}">
                <a16:creationId xmlns:a16="http://schemas.microsoft.com/office/drawing/2014/main" id="{DFCAFA54-C4EE-6B71-EDA1-879E17B927ED}"/>
              </a:ext>
            </a:extLst>
          </p:cNvPr>
          <p:cNvSpPr/>
          <p:nvPr/>
        </p:nvSpPr>
        <p:spPr>
          <a:xfrm>
            <a:off x="6364443" y="1196545"/>
            <a:ext cx="4244493" cy="210957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/>
          <a:lstStyle/>
          <a:p>
            <a:pPr algn="ctr">
              <a:spcAft>
                <a:spcPts val="600"/>
              </a:spcAft>
            </a:pPr>
            <a:r>
              <a:rPr lang="en-US" sz="1600" b="1" dirty="0">
                <a:solidFill>
                  <a:schemeClr val="tx1"/>
                </a:solidFill>
              </a:rPr>
              <a:t>Quantum optimization</a:t>
            </a:r>
          </a:p>
        </p:txBody>
      </p:sp>
      <p:sp>
        <p:nvSpPr>
          <p:cNvPr id="10" name="Rechteck 5">
            <a:extLst>
              <a:ext uri="{FF2B5EF4-FFF2-40B4-BE49-F238E27FC236}">
                <a16:creationId xmlns:a16="http://schemas.microsoft.com/office/drawing/2014/main" id="{BD3F19CE-07CD-7C41-6EDC-D4E02A0F813B}"/>
              </a:ext>
            </a:extLst>
          </p:cNvPr>
          <p:cNvSpPr/>
          <p:nvPr/>
        </p:nvSpPr>
        <p:spPr>
          <a:xfrm>
            <a:off x="6385288" y="3409177"/>
            <a:ext cx="4244493" cy="208289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/>
          <a:lstStyle/>
          <a:p>
            <a:pPr algn="ctr">
              <a:spcAft>
                <a:spcPts val="600"/>
              </a:spcAft>
            </a:pPr>
            <a:r>
              <a:rPr lang="en-US" sz="1600" b="1" dirty="0">
                <a:solidFill>
                  <a:schemeClr val="tx1"/>
                </a:solidFill>
              </a:rPr>
              <a:t>Quantum machine learning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C7E2D29-0B2C-582F-F213-361FEDE4E976}"/>
              </a:ext>
            </a:extLst>
          </p:cNvPr>
          <p:cNvSpPr/>
          <p:nvPr/>
        </p:nvSpPr>
        <p:spPr>
          <a:xfrm>
            <a:off x="6388011" y="1196544"/>
            <a:ext cx="4221516" cy="2109570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5000"/>
              </a:lnSpc>
            </a:pPr>
            <a:endParaRPr lang="en-US" sz="2400" dirty="0" err="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C04E1F2-EE16-85F9-4640-508F3DE7CA83}"/>
              </a:ext>
            </a:extLst>
          </p:cNvPr>
          <p:cNvSpPr/>
          <p:nvPr/>
        </p:nvSpPr>
        <p:spPr>
          <a:xfrm>
            <a:off x="6388012" y="3382500"/>
            <a:ext cx="4244492" cy="2109569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5000"/>
              </a:lnSpc>
            </a:pPr>
            <a:endParaRPr lang="en-US" sz="2400" dirty="0" err="1"/>
          </a:p>
        </p:txBody>
      </p:sp>
      <p:sp>
        <p:nvSpPr>
          <p:cNvPr id="8" name="Rechteck 5">
            <a:extLst>
              <a:ext uri="{FF2B5EF4-FFF2-40B4-BE49-F238E27FC236}">
                <a16:creationId xmlns:a16="http://schemas.microsoft.com/office/drawing/2014/main" id="{4A8A0C27-C691-B416-1D5E-3DCF0B2639F6}"/>
              </a:ext>
            </a:extLst>
          </p:cNvPr>
          <p:cNvSpPr/>
          <p:nvPr/>
        </p:nvSpPr>
        <p:spPr>
          <a:xfrm>
            <a:off x="3291145" y="5631180"/>
            <a:ext cx="5609709" cy="5183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/>
          <a:lstStyle/>
          <a:p>
            <a:pPr algn="ctr">
              <a:spcAft>
                <a:spcPts val="600"/>
              </a:spcAft>
            </a:pPr>
            <a:r>
              <a:rPr lang="en-US" sz="1600" b="1" dirty="0">
                <a:solidFill>
                  <a:srgbClr val="C00000"/>
                </a:solidFill>
              </a:rPr>
              <a:t>Which are the most relevant for Earth observation?</a:t>
            </a:r>
            <a:endParaRPr lang="en-US" sz="1600" dirty="0">
              <a:solidFill>
                <a:srgbClr val="C00000"/>
              </a:solidFill>
            </a:endParaRPr>
          </a:p>
        </p:txBody>
      </p:sp>
      <p:pic>
        <p:nvPicPr>
          <p:cNvPr id="3074" name="Picture 2" descr="Quantum Simulation | Quantum Science &amp; Engineering">
            <a:extLst>
              <a:ext uri="{FF2B5EF4-FFF2-40B4-BE49-F238E27FC236}">
                <a16:creationId xmlns:a16="http://schemas.microsoft.com/office/drawing/2014/main" id="{3D13E9B2-88FB-EDC4-E25D-30172F4F1B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5469" y="1720472"/>
            <a:ext cx="2572544" cy="1230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B47D9DE-968F-B970-A42F-343EC3A7B5BA}"/>
              </a:ext>
            </a:extLst>
          </p:cNvPr>
          <p:cNvSpPr txBox="1"/>
          <p:nvPr/>
        </p:nvSpPr>
        <p:spPr>
          <a:xfrm>
            <a:off x="1649893" y="3117918"/>
            <a:ext cx="4056147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" dirty="0"/>
              <a:t>https://quantum.cornell.edu/files/2021/11/quantum_simulation-1024x576.jpg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02ED889E-6C50-FF9E-FCC2-5033EA1E2F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7922" y="3869653"/>
            <a:ext cx="2580091" cy="1290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E283565-AAE1-56F5-E56E-17CE81DCEFA8}"/>
              </a:ext>
            </a:extLst>
          </p:cNvPr>
          <p:cNvSpPr txBox="1"/>
          <p:nvPr/>
        </p:nvSpPr>
        <p:spPr>
          <a:xfrm>
            <a:off x="1649892" y="5292150"/>
            <a:ext cx="4056147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" dirty="0"/>
              <a:t>https://miro.medium.com/v2/resize:fit:760/0*ccRjnUb2QLCYTK5a.jpg</a:t>
            </a:r>
          </a:p>
        </p:txBody>
      </p:sp>
      <p:pic>
        <p:nvPicPr>
          <p:cNvPr id="3078" name="Picture 6" descr="An Introduction To Surrogate Optimization: Intuition, illustration ...">
            <a:extLst>
              <a:ext uri="{FF2B5EF4-FFF2-40B4-BE49-F238E27FC236}">
                <a16:creationId xmlns:a16="http://schemas.microsoft.com/office/drawing/2014/main" id="{AD1467DD-27AB-F793-C391-B2C8B82D77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8128" y="1663727"/>
            <a:ext cx="2372220" cy="1261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FC520C8-0505-0660-EC68-44DB98A45F81}"/>
              </a:ext>
            </a:extLst>
          </p:cNvPr>
          <p:cNvSpPr txBox="1"/>
          <p:nvPr/>
        </p:nvSpPr>
        <p:spPr>
          <a:xfrm>
            <a:off x="6494825" y="3038980"/>
            <a:ext cx="405614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" dirty="0"/>
              <a:t>https://towardsdatascience.com/an-introduction-to-surrogate-optimization-intuition-illustration-case-study-and-the-code-5d9364aed51b</a:t>
            </a:r>
          </a:p>
        </p:txBody>
      </p:sp>
      <p:pic>
        <p:nvPicPr>
          <p:cNvPr id="3080" name="Picture 8" descr="Layerwise learning for Quantum Neural Networks — The TensorFlow Blog">
            <a:extLst>
              <a:ext uri="{FF2B5EF4-FFF2-40B4-BE49-F238E27FC236}">
                <a16:creationId xmlns:a16="http://schemas.microsoft.com/office/drawing/2014/main" id="{494F7E67-D979-7C59-378C-6C438D6698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1823" y="3903490"/>
            <a:ext cx="2377731" cy="1222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68BE71C-1ADA-281E-967D-1EAF777AC16C}"/>
              </a:ext>
            </a:extLst>
          </p:cNvPr>
          <p:cNvSpPr txBox="1"/>
          <p:nvPr/>
        </p:nvSpPr>
        <p:spPr>
          <a:xfrm>
            <a:off x="6455282" y="5293755"/>
            <a:ext cx="4056147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" dirty="0"/>
              <a:t>https://blog.tensorflow.org/2020/08/layerwise-learning-for-quantum-neural-networks.html</a:t>
            </a:r>
          </a:p>
        </p:txBody>
      </p:sp>
    </p:spTree>
    <p:extLst>
      <p:ext uri="{BB962C8B-B14F-4D97-AF65-F5344CB8AC3E}">
        <p14:creationId xmlns:p14="http://schemas.microsoft.com/office/powerpoint/2010/main" val="4032696800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5" grpId="0" animBg="1"/>
      <p:bldP spid="9" grpId="0" animBg="1"/>
      <p:bldP spid="10" grpId="0" animBg="1"/>
      <p:bldP spid="4" grpId="0" animBg="1"/>
      <p:bldP spid="6" grpId="0" animBg="1"/>
      <p:bldP spid="8" grpId="0"/>
      <p:bldP spid="11" grpId="0"/>
      <p:bldP spid="12" grpId="0"/>
      <p:bldP spid="13" grpId="0"/>
      <p:bldP spid="1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7" name="Rechteck 5">
                <a:extLst>
                  <a:ext uri="{FF2B5EF4-FFF2-40B4-BE49-F238E27FC236}">
                    <a16:creationId xmlns:a16="http://schemas.microsoft.com/office/drawing/2014/main" id="{52377752-C2C1-B31D-69A7-55E882DA2CA7}"/>
                  </a:ext>
                </a:extLst>
              </p:cNvPr>
              <p:cNvSpPr/>
              <p:nvPr/>
            </p:nvSpPr>
            <p:spPr>
              <a:xfrm>
                <a:off x="360000" y="1294374"/>
                <a:ext cx="5609709" cy="426940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44000" tIns="144000" rIns="144000" bIns="144000" rtlCol="0" anchor="t"/>
              <a:lstStyle/>
              <a:p>
                <a:pPr algn="ctr">
                  <a:spcAft>
                    <a:spcPts val="600"/>
                  </a:spcAft>
                </a:pPr>
                <a:r>
                  <a:rPr lang="en-US" sz="1600" b="1" dirty="0">
                    <a:solidFill>
                      <a:schemeClr val="tx1"/>
                    </a:solidFill>
                  </a:rPr>
                  <a:t>Quantum Approximate Optimization Algorithm (QAOA)</a:t>
                </a:r>
              </a:p>
              <a:p>
                <a:pPr>
                  <a:spcAft>
                    <a:spcPts val="600"/>
                  </a:spcAft>
                </a:pPr>
                <a:r>
                  <a:rPr lang="en-US" sz="1400" i="1" dirty="0">
                    <a:solidFill>
                      <a:schemeClr val="tx1"/>
                    </a:solidFill>
                  </a:rPr>
                  <a:t>Model</a:t>
                </a:r>
                <a:r>
                  <a:rPr lang="en-US" sz="1400" dirty="0">
                    <a:solidFill>
                      <a:schemeClr val="tx1"/>
                    </a:solidFill>
                  </a:rPr>
                  <a:t>: quantum circuits</a:t>
                </a:r>
              </a:p>
              <a:p>
                <a:pPr>
                  <a:spcAft>
                    <a:spcPts val="600"/>
                  </a:spcAft>
                </a:pPr>
                <a:r>
                  <a:rPr lang="en-US" sz="1400" i="1" dirty="0">
                    <a:solidFill>
                      <a:schemeClr val="tx1"/>
                    </a:solidFill>
                  </a:rPr>
                  <a:t>Purpose</a:t>
                </a:r>
                <a:r>
                  <a:rPr lang="en-US" sz="1400" dirty="0">
                    <a:solidFill>
                      <a:schemeClr val="tx1"/>
                    </a:solidFill>
                  </a:rPr>
                  <a:t>: combinatorial optimization</a:t>
                </a:r>
              </a:p>
              <a:p>
                <a:pPr>
                  <a:spcAft>
                    <a:spcPts val="600"/>
                  </a:spcAft>
                </a:pPr>
                <a:r>
                  <a:rPr lang="en-US" sz="1400" i="1" dirty="0">
                    <a:solidFill>
                      <a:schemeClr val="tx1"/>
                    </a:solidFill>
                  </a:rPr>
                  <a:t>Design</a:t>
                </a:r>
                <a:r>
                  <a:rPr lang="en-US" sz="1400" dirty="0">
                    <a:solidFill>
                      <a:schemeClr val="tx1"/>
                    </a:solidFill>
                  </a:rPr>
                  <a:t>: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1400" dirty="0">
                    <a:solidFill>
                      <a:schemeClr val="tx1"/>
                    </a:solidFill>
                  </a:rPr>
                  <a:t> qubits for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1400" dirty="0">
                    <a:solidFill>
                      <a:schemeClr val="tx1"/>
                    </a:solidFill>
                  </a:rPr>
                  <a:t> possible solutions, accuracy increases with repetitions</a:t>
                </a:r>
              </a:p>
            </p:txBody>
          </p:sp>
        </mc:Choice>
        <mc:Fallback>
          <p:sp>
            <p:nvSpPr>
              <p:cNvPr id="17" name="Rechteck 5">
                <a:extLst>
                  <a:ext uri="{FF2B5EF4-FFF2-40B4-BE49-F238E27FC236}">
                    <a16:creationId xmlns:a16="http://schemas.microsoft.com/office/drawing/2014/main" id="{52377752-C2C1-B31D-69A7-55E882DA2C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000" y="1294374"/>
                <a:ext cx="5609709" cy="426940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el 1">
            <a:extLst>
              <a:ext uri="{FF2B5EF4-FFF2-40B4-BE49-F238E27FC236}">
                <a16:creationId xmlns:a16="http://schemas.microsoft.com/office/drawing/2014/main" id="{DD16619C-3393-4C40-A047-6B58736218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quantum optimization algorithms</a:t>
            </a:r>
            <a:endParaRPr lang="en-US" noProof="0" dirty="0"/>
          </a:p>
        </p:txBody>
      </p:sp>
      <p:sp>
        <p:nvSpPr>
          <p:cNvPr id="15" name="Datumsplatzhalter 14">
            <a:extLst>
              <a:ext uri="{FF2B5EF4-FFF2-40B4-BE49-F238E27FC236}">
                <a16:creationId xmlns:a16="http://schemas.microsoft.com/office/drawing/2014/main" id="{822643DC-E385-41CB-B6AA-694766B1AF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15/04/2024</a:t>
            </a:r>
            <a:endParaRPr lang="de-D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5881D94-89C1-F07A-021D-933B87C23E2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 dirty="0"/>
              <a:t>Page </a:t>
            </a:r>
            <a:fld id="{A52F4D17-1AD6-42D9-B93A-EB002C62F438}" type="slidenum">
              <a:rPr lang="de-DE" smtClean="0"/>
              <a:pPr/>
              <a:t>13</a:t>
            </a:fld>
            <a:endParaRPr lang="de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hteck 5">
                <a:extLst>
                  <a:ext uri="{FF2B5EF4-FFF2-40B4-BE49-F238E27FC236}">
                    <a16:creationId xmlns:a16="http://schemas.microsoft.com/office/drawing/2014/main" id="{B83C873D-D95D-953A-E789-956DCB234EA8}"/>
                  </a:ext>
                </a:extLst>
              </p:cNvPr>
              <p:cNvSpPr/>
              <p:nvPr/>
            </p:nvSpPr>
            <p:spPr>
              <a:xfrm>
                <a:off x="6084525" y="1294218"/>
                <a:ext cx="5609709" cy="4269564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44000" tIns="144000" rIns="144000" bIns="144000" rtlCol="0" anchor="t"/>
              <a:lstStyle/>
              <a:p>
                <a:pPr algn="ctr">
                  <a:spcAft>
                    <a:spcPts val="600"/>
                  </a:spcAft>
                </a:pPr>
                <a:r>
                  <a:rPr lang="en-US" sz="1600" b="1" dirty="0">
                    <a:solidFill>
                      <a:schemeClr val="tx1"/>
                    </a:solidFill>
                  </a:rPr>
                  <a:t>Quantum annealing</a:t>
                </a:r>
              </a:p>
              <a:p>
                <a:pPr>
                  <a:spcAft>
                    <a:spcPts val="600"/>
                  </a:spcAft>
                </a:pPr>
                <a:r>
                  <a:rPr lang="en-US" sz="1400" i="1" dirty="0">
                    <a:solidFill>
                      <a:schemeClr val="tx1"/>
                    </a:solidFill>
                  </a:rPr>
                  <a:t>Model</a:t>
                </a:r>
                <a:r>
                  <a:rPr lang="en-US" sz="1400" dirty="0">
                    <a:solidFill>
                      <a:schemeClr val="tx1"/>
                    </a:solidFill>
                  </a:rPr>
                  <a:t>: adiabatic quantum computation</a:t>
                </a:r>
              </a:p>
              <a:p>
                <a:pPr>
                  <a:spcAft>
                    <a:spcPts val="600"/>
                  </a:spcAft>
                </a:pPr>
                <a:r>
                  <a:rPr lang="en-US" sz="1400" i="1" dirty="0">
                    <a:solidFill>
                      <a:schemeClr val="tx1"/>
                    </a:solidFill>
                  </a:rPr>
                  <a:t>Purpose</a:t>
                </a:r>
                <a:r>
                  <a:rPr lang="en-US" sz="1400" dirty="0">
                    <a:solidFill>
                      <a:schemeClr val="tx1"/>
                    </a:solidFill>
                  </a:rPr>
                  <a:t>: combinatorial optimization (QUBO)</a:t>
                </a:r>
              </a:p>
              <a:p>
                <a:pPr>
                  <a:spcAft>
                    <a:spcPts val="600"/>
                  </a:spcAft>
                </a:pPr>
                <a:r>
                  <a:rPr lang="en-US" sz="1400" i="1" dirty="0">
                    <a:solidFill>
                      <a:schemeClr val="tx1"/>
                    </a:solidFill>
                  </a:rPr>
                  <a:t>Design</a:t>
                </a:r>
                <a:r>
                  <a:rPr lang="en-US" sz="1400" dirty="0">
                    <a:solidFill>
                      <a:schemeClr val="tx1"/>
                    </a:solidFill>
                  </a:rPr>
                  <a:t>: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1400" dirty="0">
                    <a:solidFill>
                      <a:schemeClr val="tx1"/>
                    </a:solidFill>
                  </a:rPr>
                  <a:t> qubits for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1400" dirty="0">
                    <a:solidFill>
                      <a:schemeClr val="tx1"/>
                    </a:solidFill>
                  </a:rPr>
                  <a:t> possible solutions, a coupler for each non-zero coefficient </a:t>
                </a:r>
              </a:p>
              <a:p>
                <a:pPr algn="ctr">
                  <a:spcAft>
                    <a:spcPts val="600"/>
                  </a:spcAft>
                </a:pP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5" name="Rechteck 5">
                <a:extLst>
                  <a:ext uri="{FF2B5EF4-FFF2-40B4-BE49-F238E27FC236}">
                    <a16:creationId xmlns:a16="http://schemas.microsoft.com/office/drawing/2014/main" id="{B83C873D-D95D-953A-E789-956DCB234E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4525" y="1294218"/>
                <a:ext cx="5609709" cy="426956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magine 8">
            <a:extLst>
              <a:ext uri="{FF2B5EF4-FFF2-40B4-BE49-F238E27FC236}">
                <a16:creationId xmlns:a16="http://schemas.microsoft.com/office/drawing/2014/main" id="{747BBBBB-A0BB-3650-DEF3-8E473BBD18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8834" y="3068960"/>
            <a:ext cx="1632017" cy="1538704"/>
          </a:xfrm>
          <a:prstGeom prst="rect">
            <a:avLst/>
          </a:prstGeom>
        </p:spPr>
      </p:pic>
      <p:pic>
        <p:nvPicPr>
          <p:cNvPr id="6" name="Immagine 10">
            <a:extLst>
              <a:ext uri="{FF2B5EF4-FFF2-40B4-BE49-F238E27FC236}">
                <a16:creationId xmlns:a16="http://schemas.microsoft.com/office/drawing/2014/main" id="{404915CC-DF7E-46FD-0CED-64DB1408B6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66152" y="3068961"/>
            <a:ext cx="1579036" cy="1538703"/>
          </a:xfrm>
          <a:prstGeom prst="rect">
            <a:avLst/>
          </a:prstGeom>
        </p:spPr>
      </p:pic>
      <p:sp>
        <p:nvSpPr>
          <p:cNvPr id="8" name="CasellaDiTesto 10">
            <a:extLst>
              <a:ext uri="{FF2B5EF4-FFF2-40B4-BE49-F238E27FC236}">
                <a16:creationId xmlns:a16="http://schemas.microsoft.com/office/drawing/2014/main" id="{1FD3313F-4281-C6B5-B3EB-C3D8AA3DA6D3}"/>
              </a:ext>
            </a:extLst>
          </p:cNvPr>
          <p:cNvSpPr txBox="1"/>
          <p:nvPr/>
        </p:nvSpPr>
        <p:spPr>
          <a:xfrm>
            <a:off x="8277902" y="3891314"/>
            <a:ext cx="1209590" cy="26776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95000"/>
              </a:lnSpc>
            </a:pPr>
            <a:r>
              <a:rPr lang="it-IT" sz="1200" dirty="0"/>
              <a:t>embedding</a:t>
            </a:r>
            <a:endParaRPr lang="it-IT" sz="16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CasellaDiTesto 12">
                <a:extLst>
                  <a:ext uri="{FF2B5EF4-FFF2-40B4-BE49-F238E27FC236}">
                    <a16:creationId xmlns:a16="http://schemas.microsoft.com/office/drawing/2014/main" id="{D75E947B-5F6B-DBA5-D73F-6D2574E03873}"/>
                  </a:ext>
                </a:extLst>
              </p:cNvPr>
              <p:cNvSpPr txBox="1"/>
              <p:nvPr/>
            </p:nvSpPr>
            <p:spPr>
              <a:xfrm>
                <a:off x="6008008" y="4671469"/>
                <a:ext cx="2773668" cy="713337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>
                  <a:lnSpc>
                    <a:spcPct val="95000"/>
                  </a:lnSpc>
                </a:pPr>
                <a:r>
                  <a:rPr lang="it-IT" sz="1200" dirty="0"/>
                  <a:t>QUBO </a:t>
                </a:r>
                <a:r>
                  <a:rPr lang="it-IT" sz="1200" dirty="0" err="1"/>
                  <a:t>problem</a:t>
                </a:r>
                <a:endParaRPr lang="it-IT" sz="1200" dirty="0"/>
              </a:p>
              <a:p>
                <a:pPr algn="ctr"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200" smtClean="0">
                          <a:solidFill>
                            <a:schemeClr val="tx1"/>
                          </a:solidFill>
                        </a:rPr>
                        <m:t>minimize</m:t>
                      </m:r>
                      <m:r>
                        <m:rPr>
                          <m:nor/>
                        </m:rPr>
                        <a:rPr lang="en-US" sz="1200" smtClean="0">
                          <a:solidFill>
                            <a:schemeClr val="tx1"/>
                          </a:solidFill>
                        </a:rPr>
                        <m:t>  </m:t>
                      </m:r>
                      <m:r>
                        <a:rPr lang="en-US" sz="1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1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it-IT" sz="1400" dirty="0"/>
              </a:p>
            </p:txBody>
          </p:sp>
        </mc:Choice>
        <mc:Fallback>
          <p:sp>
            <p:nvSpPr>
              <p:cNvPr id="9" name="CasellaDiTesto 12">
                <a:extLst>
                  <a:ext uri="{FF2B5EF4-FFF2-40B4-BE49-F238E27FC236}">
                    <a16:creationId xmlns:a16="http://schemas.microsoft.com/office/drawing/2014/main" id="{D75E947B-5F6B-DBA5-D73F-6D2574E038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8008" y="4671469"/>
                <a:ext cx="2773668" cy="713337"/>
              </a:xfrm>
              <a:prstGeom prst="rect">
                <a:avLst/>
              </a:prstGeom>
              <a:blipFill>
                <a:blip r:embed="rId7"/>
                <a:stretch>
                  <a:fillRect t="-66667" r="-6154" b="-1213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CasellaDiTesto 13">
            <a:extLst>
              <a:ext uri="{FF2B5EF4-FFF2-40B4-BE49-F238E27FC236}">
                <a16:creationId xmlns:a16="http://schemas.microsoft.com/office/drawing/2014/main" id="{D937948B-B2A2-045C-6205-96B0AB2B4077}"/>
              </a:ext>
            </a:extLst>
          </p:cNvPr>
          <p:cNvSpPr txBox="1"/>
          <p:nvPr/>
        </p:nvSpPr>
        <p:spPr>
          <a:xfrm>
            <a:off x="9353925" y="4634031"/>
            <a:ext cx="2003490" cy="26776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95000"/>
              </a:lnSpc>
            </a:pPr>
            <a:r>
              <a:rPr lang="it-IT" sz="1200" dirty="0"/>
              <a:t>Hardware graph</a:t>
            </a:r>
            <a:endParaRPr lang="it-IT" sz="1050" dirty="0"/>
          </a:p>
        </p:txBody>
      </p:sp>
      <p:cxnSp>
        <p:nvCxnSpPr>
          <p:cNvPr id="11" name="Connettore 2 15">
            <a:extLst>
              <a:ext uri="{FF2B5EF4-FFF2-40B4-BE49-F238E27FC236}">
                <a16:creationId xmlns:a16="http://schemas.microsoft.com/office/drawing/2014/main" id="{0A01FD31-0ADF-9591-89BC-1C3A8F79FFAA}"/>
              </a:ext>
            </a:extLst>
          </p:cNvPr>
          <p:cNvCxnSpPr>
            <a:cxnSpLocks/>
          </p:cNvCxnSpPr>
          <p:nvPr/>
        </p:nvCxnSpPr>
        <p:spPr>
          <a:xfrm>
            <a:off x="8528864" y="3838312"/>
            <a:ext cx="72102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2F48895A-8730-CEB8-37E7-558F256D0F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2365" y="3246809"/>
            <a:ext cx="5256803" cy="173696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EFD8544-7CD1-D18E-1AD6-8F3701872C81}"/>
              </a:ext>
            </a:extLst>
          </p:cNvPr>
          <p:cNvSpPr txBox="1"/>
          <p:nvPr/>
        </p:nvSpPr>
        <p:spPr>
          <a:xfrm>
            <a:off x="673366" y="5378960"/>
            <a:ext cx="4982976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" dirty="0" err="1"/>
              <a:t>Blekos</a:t>
            </a:r>
            <a:r>
              <a:rPr lang="en-US" sz="600" dirty="0"/>
              <a:t>, Kostas, et al. "A review on quantum approximate optimization algorithm and its variants." Physics Reports 1068 (2024): 1-66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B7D020E-F147-C581-EDE2-46527CAEA61E}"/>
              </a:ext>
            </a:extLst>
          </p:cNvPr>
          <p:cNvSpPr txBox="1"/>
          <p:nvPr/>
        </p:nvSpPr>
        <p:spPr>
          <a:xfrm>
            <a:off x="6465655" y="5379116"/>
            <a:ext cx="4847445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600" dirty="0">
                <a:solidFill>
                  <a:schemeClr val="tx1"/>
                </a:solidFill>
              </a:rPr>
              <a:t>Catherine C. McGeoch, Adiabatic Quantum Computation and Quantum Annealing: Theory and Practice , Morgan &amp; Claypool, 2014.</a:t>
            </a:r>
          </a:p>
        </p:txBody>
      </p:sp>
    </p:spTree>
    <p:extLst>
      <p:ext uri="{BB962C8B-B14F-4D97-AF65-F5344CB8AC3E}">
        <p14:creationId xmlns:p14="http://schemas.microsoft.com/office/powerpoint/2010/main" val="4171125121"/>
      </p:ext>
    </p:extLst>
  </p:cSld>
  <p:clrMapOvr>
    <a:masterClrMapping/>
  </p:clrMapOvr>
  <p:transition spd="med">
    <p:pull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7" name="Rechteck 5">
                <a:extLst>
                  <a:ext uri="{FF2B5EF4-FFF2-40B4-BE49-F238E27FC236}">
                    <a16:creationId xmlns:a16="http://schemas.microsoft.com/office/drawing/2014/main" id="{52377752-C2C1-B31D-69A7-55E882DA2CA7}"/>
                  </a:ext>
                </a:extLst>
              </p:cNvPr>
              <p:cNvSpPr/>
              <p:nvPr/>
            </p:nvSpPr>
            <p:spPr>
              <a:xfrm>
                <a:off x="360000" y="1268760"/>
                <a:ext cx="5609709" cy="429502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44000" tIns="144000" rIns="144000" bIns="144000" rtlCol="0" anchor="t"/>
              <a:lstStyle/>
              <a:p>
                <a:pPr algn="ctr">
                  <a:spcAft>
                    <a:spcPts val="600"/>
                  </a:spcAft>
                </a:pPr>
                <a:r>
                  <a:rPr lang="en-US" sz="1600" b="1" dirty="0">
                    <a:solidFill>
                      <a:schemeClr val="tx1"/>
                    </a:solidFill>
                  </a:rPr>
                  <a:t>Quantum neural networks</a:t>
                </a:r>
              </a:p>
              <a:p>
                <a:pPr>
                  <a:spcAft>
                    <a:spcPts val="600"/>
                  </a:spcAft>
                </a:pPr>
                <a:r>
                  <a:rPr lang="en-US" sz="1400" i="1" dirty="0">
                    <a:solidFill>
                      <a:schemeClr val="tx1"/>
                    </a:solidFill>
                  </a:rPr>
                  <a:t>Model</a:t>
                </a:r>
                <a:r>
                  <a:rPr lang="en-US" sz="1400" dirty="0">
                    <a:solidFill>
                      <a:schemeClr val="tx1"/>
                    </a:solidFill>
                  </a:rPr>
                  <a:t>: quantum circuits</a:t>
                </a:r>
              </a:p>
              <a:p>
                <a:pPr>
                  <a:spcAft>
                    <a:spcPts val="600"/>
                  </a:spcAft>
                </a:pPr>
                <a:r>
                  <a:rPr lang="en-US" sz="1400" i="1" dirty="0">
                    <a:solidFill>
                      <a:schemeClr val="tx1"/>
                    </a:solidFill>
                  </a:rPr>
                  <a:t>Purpose</a:t>
                </a:r>
                <a:r>
                  <a:rPr lang="en-US" sz="1400" dirty="0">
                    <a:solidFill>
                      <a:schemeClr val="tx1"/>
                    </a:solidFill>
                  </a:rPr>
                  <a:t>: learn the circuit parameters that generate the desired output, starting from a training set</a:t>
                </a:r>
              </a:p>
              <a:p>
                <a:pPr>
                  <a:spcAft>
                    <a:spcPts val="600"/>
                  </a:spcAft>
                </a:pPr>
                <a:r>
                  <a:rPr lang="en-US" sz="1400" i="1" dirty="0">
                    <a:solidFill>
                      <a:schemeClr val="tx1"/>
                    </a:solidFill>
                  </a:rPr>
                  <a:t>Design:</a:t>
                </a:r>
                <a:r>
                  <a:rPr lang="en-US" sz="1400" b="1" i="1" dirty="0">
                    <a:solidFill>
                      <a:schemeClr val="tx1"/>
                    </a:solidFill>
                  </a:rPr>
                  <a:t> </a:t>
                </a:r>
                <a:r>
                  <a:rPr lang="en-US" sz="1400" dirty="0">
                    <a:solidFill>
                      <a:schemeClr val="tx1"/>
                    </a:solidFill>
                  </a:rPr>
                  <a:t>multiple architectures, usually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1400" dirty="0">
                    <a:solidFill>
                      <a:schemeClr val="tx1"/>
                    </a:solidFill>
                  </a:rPr>
                  <a:t> qubits for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1400" dirty="0">
                    <a:solidFill>
                      <a:schemeClr val="tx1"/>
                    </a:solidFill>
                  </a:rPr>
                  <a:t>-dimensional data, subject to trainability requirements</a:t>
                </a:r>
                <a:endParaRPr lang="en-US" sz="1400" i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7" name="Rechteck 5">
                <a:extLst>
                  <a:ext uri="{FF2B5EF4-FFF2-40B4-BE49-F238E27FC236}">
                    <a16:creationId xmlns:a16="http://schemas.microsoft.com/office/drawing/2014/main" id="{52377752-C2C1-B31D-69A7-55E882DA2C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000" y="1268760"/>
                <a:ext cx="5609709" cy="429502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el 1">
            <a:extLst>
              <a:ext uri="{FF2B5EF4-FFF2-40B4-BE49-F238E27FC236}">
                <a16:creationId xmlns:a16="http://schemas.microsoft.com/office/drawing/2014/main" id="{DD16619C-3393-4C40-A047-6B58736218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quantum machine learning algorithms</a:t>
            </a:r>
            <a:endParaRPr lang="en-US" noProof="0" dirty="0"/>
          </a:p>
        </p:txBody>
      </p:sp>
      <p:sp>
        <p:nvSpPr>
          <p:cNvPr id="15" name="Datumsplatzhalter 14">
            <a:extLst>
              <a:ext uri="{FF2B5EF4-FFF2-40B4-BE49-F238E27FC236}">
                <a16:creationId xmlns:a16="http://schemas.microsoft.com/office/drawing/2014/main" id="{822643DC-E385-41CB-B6AA-694766B1AF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15/04/2024</a:t>
            </a:r>
            <a:endParaRPr lang="de-D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5881D94-89C1-F07A-021D-933B87C23E2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 dirty="0"/>
              <a:t>Page </a:t>
            </a:r>
            <a:fld id="{A52F4D17-1AD6-42D9-B93A-EB002C62F438}" type="slidenum">
              <a:rPr lang="de-DE" smtClean="0"/>
              <a:pPr/>
              <a:t>14</a:t>
            </a:fld>
            <a:endParaRPr lang="de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hteck 5">
                <a:extLst>
                  <a:ext uri="{FF2B5EF4-FFF2-40B4-BE49-F238E27FC236}">
                    <a16:creationId xmlns:a16="http://schemas.microsoft.com/office/drawing/2014/main" id="{B83C873D-D95D-953A-E789-956DCB234EA8}"/>
                  </a:ext>
                </a:extLst>
              </p:cNvPr>
              <p:cNvSpPr/>
              <p:nvPr/>
            </p:nvSpPr>
            <p:spPr>
              <a:xfrm>
                <a:off x="6084525" y="1268760"/>
                <a:ext cx="5609709" cy="429502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44000" tIns="144000" rIns="144000" bIns="144000" rtlCol="0" anchor="t"/>
              <a:lstStyle/>
              <a:p>
                <a:pPr algn="ctr">
                  <a:spcAft>
                    <a:spcPts val="600"/>
                  </a:spcAft>
                </a:pPr>
                <a:r>
                  <a:rPr lang="en-US" sz="1600" b="1" dirty="0">
                    <a:solidFill>
                      <a:schemeClr val="tx1"/>
                    </a:solidFill>
                  </a:rPr>
                  <a:t>Quantum kernels</a:t>
                </a:r>
              </a:p>
              <a:p>
                <a:pPr>
                  <a:spcAft>
                    <a:spcPts val="600"/>
                  </a:spcAft>
                </a:pPr>
                <a:r>
                  <a:rPr lang="en-US" sz="1400" i="1" dirty="0">
                    <a:solidFill>
                      <a:schemeClr val="tx1"/>
                    </a:solidFill>
                  </a:rPr>
                  <a:t>Model</a:t>
                </a:r>
                <a:r>
                  <a:rPr lang="en-US" sz="1400" dirty="0">
                    <a:solidFill>
                      <a:schemeClr val="tx1"/>
                    </a:solidFill>
                  </a:rPr>
                  <a:t>: quantum circuits</a:t>
                </a:r>
              </a:p>
              <a:p>
                <a:pPr>
                  <a:spcAft>
                    <a:spcPts val="600"/>
                  </a:spcAft>
                </a:pPr>
                <a:r>
                  <a:rPr lang="en-US" sz="1400" i="1" dirty="0">
                    <a:solidFill>
                      <a:schemeClr val="tx1"/>
                    </a:solidFill>
                  </a:rPr>
                  <a:t>Purpose</a:t>
                </a:r>
                <a:r>
                  <a:rPr lang="en-US" sz="1400" dirty="0">
                    <a:solidFill>
                      <a:schemeClr val="tx1"/>
                    </a:solidFill>
                  </a:rPr>
                  <a:t>: encoding data to a high-dimensional feature space and calculating the kernel matrix </a:t>
                </a:r>
              </a:p>
              <a:p>
                <a:pPr>
                  <a:spcAft>
                    <a:spcPts val="600"/>
                  </a:spcAft>
                </a:pPr>
                <a:r>
                  <a:rPr lang="en-US" sz="1400" i="1" dirty="0">
                    <a:solidFill>
                      <a:schemeClr val="tx1"/>
                    </a:solidFill>
                  </a:rPr>
                  <a:t>Design</a:t>
                </a:r>
                <a:r>
                  <a:rPr lang="en-US" sz="1400" dirty="0">
                    <a:solidFill>
                      <a:schemeClr val="tx1"/>
                    </a:solidFill>
                  </a:rPr>
                  <a:t>: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1400" dirty="0">
                    <a:solidFill>
                      <a:schemeClr val="tx1"/>
                    </a:solidFill>
                  </a:rPr>
                  <a:t> qubits for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1400" dirty="0">
                    <a:solidFill>
                      <a:schemeClr val="tx1"/>
                    </a:solidFill>
                  </a:rPr>
                  <a:t>-dimensional data, a run for every pair of training examples, circuit choice depending on data structure (can be trained), subject to trainability requirements</a:t>
                </a:r>
                <a:endParaRPr lang="en-US" sz="1400" i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5" name="Rechteck 5">
                <a:extLst>
                  <a:ext uri="{FF2B5EF4-FFF2-40B4-BE49-F238E27FC236}">
                    <a16:creationId xmlns:a16="http://schemas.microsoft.com/office/drawing/2014/main" id="{B83C873D-D95D-953A-E789-956DCB234E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4525" y="1268760"/>
                <a:ext cx="5609709" cy="429502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02F2A077-5DC3-DECA-5244-57CA7DE00F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2144" y="3377217"/>
            <a:ext cx="3041845" cy="166303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45A560D-B96F-B703-706A-1178E7732800}"/>
              </a:ext>
            </a:extLst>
          </p:cNvPr>
          <p:cNvSpPr txBox="1"/>
          <p:nvPr/>
        </p:nvSpPr>
        <p:spPr>
          <a:xfrm>
            <a:off x="7299873" y="5112348"/>
            <a:ext cx="313137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" dirty="0"/>
              <a:t>Liu, Yunchao &amp; Arunachalam, Srinivasan, Temme, Kristan. “A rigorous and robust quantum speed-up in supervised machine learning”, Nature Physics, 17, 1-5, 2019.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A3EE50C-9EE1-F914-E9C6-F500BF5D9A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5726" y="3490584"/>
            <a:ext cx="4574990" cy="143630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46C0C79-A078-0439-28B2-57C7B71E0EEC}"/>
              </a:ext>
            </a:extLst>
          </p:cNvPr>
          <p:cNvSpPr txBox="1"/>
          <p:nvPr/>
        </p:nvSpPr>
        <p:spPr>
          <a:xfrm>
            <a:off x="1382479" y="5059491"/>
            <a:ext cx="34914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" dirty="0"/>
              <a:t>Kwak, </a:t>
            </a:r>
            <a:r>
              <a:rPr lang="en-US" sz="600" dirty="0" err="1"/>
              <a:t>Yunseok</a:t>
            </a:r>
            <a:r>
              <a:rPr lang="en-US" sz="600" dirty="0"/>
              <a:t>, et al. "Quantum neural networks: Concepts, applications, and challenges." 2021 Twelfth International Conference on Ubiquitous and Future Networks (ICUFN). IEEE, 2021.</a:t>
            </a:r>
          </a:p>
        </p:txBody>
      </p:sp>
    </p:spTree>
    <p:extLst>
      <p:ext uri="{BB962C8B-B14F-4D97-AF65-F5344CB8AC3E}">
        <p14:creationId xmlns:p14="http://schemas.microsoft.com/office/powerpoint/2010/main" val="814565366"/>
      </p:ext>
    </p:extLst>
  </p:cSld>
  <p:clrMapOvr>
    <a:masterClrMapping/>
  </p:clrMapOvr>
  <p:transition spd="med">
    <p:pull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16619C-3393-4C40-A047-6B58736218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Earth observation requires increasing computing capabilities</a:t>
            </a:r>
            <a:endParaRPr lang="en-US" sz="2800" noProof="0" dirty="0"/>
          </a:p>
        </p:txBody>
      </p:sp>
      <p:sp>
        <p:nvSpPr>
          <p:cNvPr id="15" name="Datumsplatzhalter 14">
            <a:extLst>
              <a:ext uri="{FF2B5EF4-FFF2-40B4-BE49-F238E27FC236}">
                <a16:creationId xmlns:a16="http://schemas.microsoft.com/office/drawing/2014/main" id="{822643DC-E385-41CB-B6AA-694766B1AF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15/04/2024</a:t>
            </a:r>
            <a:endParaRPr lang="de-D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5881D94-89C1-F07A-021D-933B87C23E2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 dirty="0"/>
              <a:t>Page </a:t>
            </a:r>
            <a:fld id="{A52F4D17-1AD6-42D9-B93A-EB002C62F438}" type="slidenum">
              <a:rPr lang="de-DE" smtClean="0"/>
              <a:pPr/>
              <a:t>15</a:t>
            </a:fld>
            <a:endParaRPr lang="de-DE" dirty="0"/>
          </a:p>
        </p:txBody>
      </p:sp>
      <p:pic>
        <p:nvPicPr>
          <p:cNvPr id="4" name="Picture 4" descr="Multi-source and multi-scale remote sensing at HIF ©Copyright: Lorenz, Sandra">
            <a:extLst>
              <a:ext uri="{FF2B5EF4-FFF2-40B4-BE49-F238E27FC236}">
                <a16:creationId xmlns:a16="http://schemas.microsoft.com/office/drawing/2014/main" id="{B7AD98EE-297C-B78D-9F16-59E42C1FF1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0289" y="1333261"/>
            <a:ext cx="4248472" cy="4237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9D0FF77-6D90-8FD1-D4E1-5DF457B03215}"/>
              </a:ext>
            </a:extLst>
          </p:cNvPr>
          <p:cNvSpPr txBox="1"/>
          <p:nvPr/>
        </p:nvSpPr>
        <p:spPr>
          <a:xfrm>
            <a:off x="4829395" y="5455592"/>
            <a:ext cx="2317185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Font typeface="Wingdings" panose="05000000000000000000" pitchFamily="2" charset="2"/>
              <a:buNone/>
            </a:pPr>
            <a:r>
              <a:rPr lang="it-IT" sz="600" dirty="0"/>
              <a:t>https://www.hzdr.de/db/Cms?pOid=45916&amp;pNid=3635 </a:t>
            </a:r>
          </a:p>
        </p:txBody>
      </p:sp>
    </p:spTree>
    <p:extLst>
      <p:ext uri="{BB962C8B-B14F-4D97-AF65-F5344CB8AC3E}">
        <p14:creationId xmlns:p14="http://schemas.microsoft.com/office/powerpoint/2010/main" val="27324395"/>
      </p:ext>
    </p:extLst>
  </p:cSld>
  <p:clrMapOvr>
    <a:masterClrMapping/>
  </p:clrMapOvr>
  <p:transition spd="med">
    <p:pull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16619C-3393-4C40-A047-6B58736218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does quantum computing fit?</a:t>
            </a:r>
            <a:endParaRPr lang="en-US" noProof="0" dirty="0"/>
          </a:p>
        </p:txBody>
      </p:sp>
      <p:sp>
        <p:nvSpPr>
          <p:cNvPr id="15" name="Datumsplatzhalter 14">
            <a:extLst>
              <a:ext uri="{FF2B5EF4-FFF2-40B4-BE49-F238E27FC236}">
                <a16:creationId xmlns:a16="http://schemas.microsoft.com/office/drawing/2014/main" id="{822643DC-E385-41CB-B6AA-694766B1AF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15/04/2024</a:t>
            </a:r>
            <a:endParaRPr lang="de-D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5881D94-89C1-F07A-021D-933B87C23E2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 dirty="0"/>
              <a:t>Page </a:t>
            </a:r>
            <a:fld id="{A52F4D17-1AD6-42D9-B93A-EB002C62F438}" type="slidenum">
              <a:rPr lang="de-DE" smtClean="0"/>
              <a:pPr/>
              <a:t>16</a:t>
            </a:fld>
            <a:endParaRPr lang="de-DE" dirty="0"/>
          </a:p>
        </p:txBody>
      </p:sp>
      <p:pic>
        <p:nvPicPr>
          <p:cNvPr id="5" name="Picture 4" descr="A picture containing sky, outdoor, sunset, silhouette&#10;&#10;Description automatically generated">
            <a:extLst>
              <a:ext uri="{FF2B5EF4-FFF2-40B4-BE49-F238E27FC236}">
                <a16:creationId xmlns:a16="http://schemas.microsoft.com/office/drawing/2014/main" id="{7442F02F-A352-1A38-66CE-DAD2B5897E4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396"/>
          <a:stretch/>
        </p:blipFill>
        <p:spPr>
          <a:xfrm>
            <a:off x="2472601" y="1196752"/>
            <a:ext cx="7488832" cy="356928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6A2F0E5-C876-85B1-D81F-4E214DF0FB16}"/>
              </a:ext>
            </a:extLst>
          </p:cNvPr>
          <p:cNvSpPr txBox="1"/>
          <p:nvPr/>
        </p:nvSpPr>
        <p:spPr>
          <a:xfrm>
            <a:off x="5218417" y="4796867"/>
            <a:ext cx="2184730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500" dirty="0">
                <a:solidFill>
                  <a:srgbClr val="111111"/>
                </a:solidFill>
                <a:latin typeface="+mj-lt"/>
              </a:rPr>
              <a:t>P</a:t>
            </a:r>
            <a:r>
              <a:rPr lang="en-US" sz="500" b="0" i="0" dirty="0">
                <a:solidFill>
                  <a:srgbClr val="111111"/>
                </a:solidFill>
                <a:effectLst/>
                <a:latin typeface="+mj-lt"/>
              </a:rPr>
              <a:t>hoto by </a:t>
            </a:r>
            <a:r>
              <a:rPr lang="en-US" sz="500" b="0" i="0" dirty="0">
                <a:solidFill>
                  <a:srgbClr val="767676"/>
                </a:solidFill>
                <a:effectLst/>
                <a:latin typeface="+mj-lt"/>
                <a:hlinkClick r:id="rId4"/>
              </a:rPr>
              <a:t>Donald Giannatti</a:t>
            </a:r>
            <a:r>
              <a:rPr lang="en-US" sz="500" b="0" i="0" dirty="0">
                <a:solidFill>
                  <a:srgbClr val="111111"/>
                </a:solidFill>
                <a:effectLst/>
                <a:latin typeface="+mj-lt"/>
              </a:rPr>
              <a:t> on </a:t>
            </a:r>
            <a:r>
              <a:rPr lang="en-US" sz="500" b="0" i="0" dirty="0">
                <a:solidFill>
                  <a:srgbClr val="767676"/>
                </a:solidFill>
                <a:effectLst/>
                <a:latin typeface="+mj-lt"/>
                <a:hlinkClick r:id="rId5"/>
              </a:rPr>
              <a:t>Unsplash</a:t>
            </a:r>
            <a:endParaRPr lang="en-US" sz="500" dirty="0">
              <a:latin typeface="+mj-lt"/>
            </a:endParaRPr>
          </a:p>
        </p:txBody>
      </p:sp>
      <p:sp>
        <p:nvSpPr>
          <p:cNvPr id="8" name="Grafik 16">
            <a:extLst>
              <a:ext uri="{FF2B5EF4-FFF2-40B4-BE49-F238E27FC236}">
                <a16:creationId xmlns:a16="http://schemas.microsoft.com/office/drawing/2014/main" id="{3E41D320-A32D-30D9-AAEE-7FCE32E54538}"/>
              </a:ext>
            </a:extLst>
          </p:cNvPr>
          <p:cNvSpPr/>
          <p:nvPr/>
        </p:nvSpPr>
        <p:spPr>
          <a:xfrm>
            <a:off x="2700100" y="1508567"/>
            <a:ext cx="1787069" cy="384850"/>
          </a:xfrm>
          <a:custGeom>
            <a:avLst/>
            <a:gdLst>
              <a:gd name="connsiteX0" fmla="*/ 39171 w 2265246"/>
              <a:gd name="connsiteY0" fmla="*/ -286 h 538829"/>
              <a:gd name="connsiteX1" fmla="*/ 23931 w 2265246"/>
              <a:gd name="connsiteY1" fmla="*/ 47339 h 538829"/>
              <a:gd name="connsiteX2" fmla="*/ 263199 w 2265246"/>
              <a:gd name="connsiteY2" fmla="*/ 217742 h 538829"/>
              <a:gd name="connsiteX3" fmla="*/ 263770 w 2265246"/>
              <a:gd name="connsiteY3" fmla="*/ 313754 h 538829"/>
              <a:gd name="connsiteX4" fmla="*/ 23264 w 2265246"/>
              <a:gd name="connsiteY4" fmla="*/ 490061 h 538829"/>
              <a:gd name="connsiteX5" fmla="*/ 39171 w 2265246"/>
              <a:gd name="connsiteY5" fmla="*/ 538544 h 538829"/>
              <a:gd name="connsiteX6" fmla="*/ 1848921 w 2265246"/>
              <a:gd name="connsiteY6" fmla="*/ 538544 h 538829"/>
              <a:gd name="connsiteX7" fmla="*/ 1997415 w 2265246"/>
              <a:gd name="connsiteY7" fmla="*/ 490919 h 538829"/>
              <a:gd name="connsiteX8" fmla="*/ 2237636 w 2265246"/>
              <a:gd name="connsiteY8" fmla="*/ 317373 h 538829"/>
              <a:gd name="connsiteX9" fmla="*/ 2237636 w 2265246"/>
              <a:gd name="connsiteY9" fmla="*/ 221361 h 538829"/>
              <a:gd name="connsiteX10" fmla="*/ 1997701 w 2265246"/>
              <a:gd name="connsiteY10" fmla="*/ 48006 h 538829"/>
              <a:gd name="connsiteX11" fmla="*/ 1849206 w 2265246"/>
              <a:gd name="connsiteY11" fmla="*/ 381 h 538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65246" h="538829">
                <a:moveTo>
                  <a:pt x="39171" y="-286"/>
                </a:moveTo>
                <a:cubicBezTo>
                  <a:pt x="-6168" y="-286"/>
                  <a:pt x="-13026" y="20955"/>
                  <a:pt x="23931" y="47339"/>
                </a:cubicBezTo>
                <a:lnTo>
                  <a:pt x="263199" y="217742"/>
                </a:lnTo>
                <a:cubicBezTo>
                  <a:pt x="300060" y="244031"/>
                  <a:pt x="300346" y="286988"/>
                  <a:pt x="263770" y="313754"/>
                </a:cubicBezTo>
                <a:lnTo>
                  <a:pt x="23264" y="490061"/>
                </a:lnTo>
                <a:cubicBezTo>
                  <a:pt x="-13312" y="516827"/>
                  <a:pt x="-6168" y="538544"/>
                  <a:pt x="39171" y="538544"/>
                </a:cubicBezTo>
                <a:lnTo>
                  <a:pt x="1848921" y="538544"/>
                </a:lnTo>
                <a:cubicBezTo>
                  <a:pt x="1901775" y="536181"/>
                  <a:pt x="1953048" y="519741"/>
                  <a:pt x="1997415" y="490919"/>
                </a:cubicBezTo>
                <a:lnTo>
                  <a:pt x="2237636" y="317373"/>
                </a:lnTo>
                <a:cubicBezTo>
                  <a:pt x="2274307" y="290894"/>
                  <a:pt x="2274307" y="247841"/>
                  <a:pt x="2237636" y="221361"/>
                </a:cubicBezTo>
                <a:lnTo>
                  <a:pt x="1997701" y="48006"/>
                </a:lnTo>
                <a:cubicBezTo>
                  <a:pt x="1953334" y="19184"/>
                  <a:pt x="1902061" y="2743"/>
                  <a:pt x="1849206" y="381"/>
                </a:cubicBez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r>
              <a:rPr lang="de-DE" sz="1000" b="1" dirty="0">
                <a:solidFill>
                  <a:schemeClr val="bg1"/>
                </a:solidFill>
              </a:rPr>
              <a:t>mission analysis</a:t>
            </a:r>
          </a:p>
        </p:txBody>
      </p:sp>
      <p:sp>
        <p:nvSpPr>
          <p:cNvPr id="10" name="Grafik 16">
            <a:extLst>
              <a:ext uri="{FF2B5EF4-FFF2-40B4-BE49-F238E27FC236}">
                <a16:creationId xmlns:a16="http://schemas.microsoft.com/office/drawing/2014/main" id="{F3A122A2-3E78-D1D1-AB67-9AAD6EACE704}"/>
              </a:ext>
            </a:extLst>
          </p:cNvPr>
          <p:cNvSpPr/>
          <p:nvPr/>
        </p:nvSpPr>
        <p:spPr>
          <a:xfrm>
            <a:off x="4469329" y="1507668"/>
            <a:ext cx="1787069" cy="384850"/>
          </a:xfrm>
          <a:custGeom>
            <a:avLst/>
            <a:gdLst>
              <a:gd name="connsiteX0" fmla="*/ 39171 w 2265246"/>
              <a:gd name="connsiteY0" fmla="*/ -286 h 538829"/>
              <a:gd name="connsiteX1" fmla="*/ 23931 w 2265246"/>
              <a:gd name="connsiteY1" fmla="*/ 47339 h 538829"/>
              <a:gd name="connsiteX2" fmla="*/ 263199 w 2265246"/>
              <a:gd name="connsiteY2" fmla="*/ 217742 h 538829"/>
              <a:gd name="connsiteX3" fmla="*/ 263770 w 2265246"/>
              <a:gd name="connsiteY3" fmla="*/ 313754 h 538829"/>
              <a:gd name="connsiteX4" fmla="*/ 23264 w 2265246"/>
              <a:gd name="connsiteY4" fmla="*/ 490061 h 538829"/>
              <a:gd name="connsiteX5" fmla="*/ 39171 w 2265246"/>
              <a:gd name="connsiteY5" fmla="*/ 538544 h 538829"/>
              <a:gd name="connsiteX6" fmla="*/ 1848921 w 2265246"/>
              <a:gd name="connsiteY6" fmla="*/ 538544 h 538829"/>
              <a:gd name="connsiteX7" fmla="*/ 1997415 w 2265246"/>
              <a:gd name="connsiteY7" fmla="*/ 490919 h 538829"/>
              <a:gd name="connsiteX8" fmla="*/ 2237636 w 2265246"/>
              <a:gd name="connsiteY8" fmla="*/ 317373 h 538829"/>
              <a:gd name="connsiteX9" fmla="*/ 2237636 w 2265246"/>
              <a:gd name="connsiteY9" fmla="*/ 221361 h 538829"/>
              <a:gd name="connsiteX10" fmla="*/ 1997701 w 2265246"/>
              <a:gd name="connsiteY10" fmla="*/ 48006 h 538829"/>
              <a:gd name="connsiteX11" fmla="*/ 1849206 w 2265246"/>
              <a:gd name="connsiteY11" fmla="*/ 381 h 538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65246" h="538829">
                <a:moveTo>
                  <a:pt x="39171" y="-286"/>
                </a:moveTo>
                <a:cubicBezTo>
                  <a:pt x="-6168" y="-286"/>
                  <a:pt x="-13026" y="20955"/>
                  <a:pt x="23931" y="47339"/>
                </a:cubicBezTo>
                <a:lnTo>
                  <a:pt x="263199" y="217742"/>
                </a:lnTo>
                <a:cubicBezTo>
                  <a:pt x="300060" y="244031"/>
                  <a:pt x="300346" y="286988"/>
                  <a:pt x="263770" y="313754"/>
                </a:cubicBezTo>
                <a:lnTo>
                  <a:pt x="23264" y="490061"/>
                </a:lnTo>
                <a:cubicBezTo>
                  <a:pt x="-13312" y="516827"/>
                  <a:pt x="-6168" y="538544"/>
                  <a:pt x="39171" y="538544"/>
                </a:cubicBezTo>
                <a:lnTo>
                  <a:pt x="1848921" y="538544"/>
                </a:lnTo>
                <a:cubicBezTo>
                  <a:pt x="1901775" y="536181"/>
                  <a:pt x="1953048" y="519741"/>
                  <a:pt x="1997415" y="490919"/>
                </a:cubicBezTo>
                <a:lnTo>
                  <a:pt x="2237636" y="317373"/>
                </a:lnTo>
                <a:cubicBezTo>
                  <a:pt x="2274307" y="290894"/>
                  <a:pt x="2274307" y="247841"/>
                  <a:pt x="2237636" y="221361"/>
                </a:cubicBezTo>
                <a:lnTo>
                  <a:pt x="1997701" y="48006"/>
                </a:lnTo>
                <a:cubicBezTo>
                  <a:pt x="1953334" y="19184"/>
                  <a:pt x="1902061" y="2743"/>
                  <a:pt x="1849206" y="381"/>
                </a:cubicBez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r>
              <a:rPr lang="de-DE" sz="1000" b="1" dirty="0">
                <a:solidFill>
                  <a:schemeClr val="bg1"/>
                </a:solidFill>
              </a:rPr>
              <a:t>data acquisition</a:t>
            </a:r>
          </a:p>
        </p:txBody>
      </p:sp>
      <p:sp>
        <p:nvSpPr>
          <p:cNvPr id="11" name="Grafik 16">
            <a:extLst>
              <a:ext uri="{FF2B5EF4-FFF2-40B4-BE49-F238E27FC236}">
                <a16:creationId xmlns:a16="http://schemas.microsoft.com/office/drawing/2014/main" id="{4167A2CB-9D47-4691-0EA6-8F3070CE1376}"/>
              </a:ext>
            </a:extLst>
          </p:cNvPr>
          <p:cNvSpPr/>
          <p:nvPr/>
        </p:nvSpPr>
        <p:spPr>
          <a:xfrm>
            <a:off x="6270951" y="1507668"/>
            <a:ext cx="1787069" cy="384850"/>
          </a:xfrm>
          <a:custGeom>
            <a:avLst/>
            <a:gdLst>
              <a:gd name="connsiteX0" fmla="*/ 39171 w 2265246"/>
              <a:gd name="connsiteY0" fmla="*/ -286 h 538829"/>
              <a:gd name="connsiteX1" fmla="*/ 23931 w 2265246"/>
              <a:gd name="connsiteY1" fmla="*/ 47339 h 538829"/>
              <a:gd name="connsiteX2" fmla="*/ 263199 w 2265246"/>
              <a:gd name="connsiteY2" fmla="*/ 217742 h 538829"/>
              <a:gd name="connsiteX3" fmla="*/ 263770 w 2265246"/>
              <a:gd name="connsiteY3" fmla="*/ 313754 h 538829"/>
              <a:gd name="connsiteX4" fmla="*/ 23264 w 2265246"/>
              <a:gd name="connsiteY4" fmla="*/ 490061 h 538829"/>
              <a:gd name="connsiteX5" fmla="*/ 39171 w 2265246"/>
              <a:gd name="connsiteY5" fmla="*/ 538544 h 538829"/>
              <a:gd name="connsiteX6" fmla="*/ 1848921 w 2265246"/>
              <a:gd name="connsiteY6" fmla="*/ 538544 h 538829"/>
              <a:gd name="connsiteX7" fmla="*/ 1997415 w 2265246"/>
              <a:gd name="connsiteY7" fmla="*/ 490919 h 538829"/>
              <a:gd name="connsiteX8" fmla="*/ 2237636 w 2265246"/>
              <a:gd name="connsiteY8" fmla="*/ 317373 h 538829"/>
              <a:gd name="connsiteX9" fmla="*/ 2237636 w 2265246"/>
              <a:gd name="connsiteY9" fmla="*/ 221361 h 538829"/>
              <a:gd name="connsiteX10" fmla="*/ 1997701 w 2265246"/>
              <a:gd name="connsiteY10" fmla="*/ 48006 h 538829"/>
              <a:gd name="connsiteX11" fmla="*/ 1849206 w 2265246"/>
              <a:gd name="connsiteY11" fmla="*/ 381 h 538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65246" h="538829">
                <a:moveTo>
                  <a:pt x="39171" y="-286"/>
                </a:moveTo>
                <a:cubicBezTo>
                  <a:pt x="-6168" y="-286"/>
                  <a:pt x="-13026" y="20955"/>
                  <a:pt x="23931" y="47339"/>
                </a:cubicBezTo>
                <a:lnTo>
                  <a:pt x="263199" y="217742"/>
                </a:lnTo>
                <a:cubicBezTo>
                  <a:pt x="300060" y="244031"/>
                  <a:pt x="300346" y="286988"/>
                  <a:pt x="263770" y="313754"/>
                </a:cubicBezTo>
                <a:lnTo>
                  <a:pt x="23264" y="490061"/>
                </a:lnTo>
                <a:cubicBezTo>
                  <a:pt x="-13312" y="516827"/>
                  <a:pt x="-6168" y="538544"/>
                  <a:pt x="39171" y="538544"/>
                </a:cubicBezTo>
                <a:lnTo>
                  <a:pt x="1848921" y="538544"/>
                </a:lnTo>
                <a:cubicBezTo>
                  <a:pt x="1901775" y="536181"/>
                  <a:pt x="1953048" y="519741"/>
                  <a:pt x="1997415" y="490919"/>
                </a:cubicBezTo>
                <a:lnTo>
                  <a:pt x="2237636" y="317373"/>
                </a:lnTo>
                <a:cubicBezTo>
                  <a:pt x="2274307" y="290894"/>
                  <a:pt x="2274307" y="247841"/>
                  <a:pt x="2237636" y="221361"/>
                </a:cubicBezTo>
                <a:lnTo>
                  <a:pt x="1997701" y="48006"/>
                </a:lnTo>
                <a:cubicBezTo>
                  <a:pt x="1953334" y="19184"/>
                  <a:pt x="1902061" y="2743"/>
                  <a:pt x="1849206" y="381"/>
                </a:cubicBez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r>
              <a:rPr lang="de-DE" sz="1000" b="1" dirty="0">
                <a:solidFill>
                  <a:schemeClr val="bg1"/>
                </a:solidFill>
              </a:rPr>
              <a:t>raw data processing</a:t>
            </a:r>
          </a:p>
        </p:txBody>
      </p:sp>
      <p:sp>
        <p:nvSpPr>
          <p:cNvPr id="12" name="Grafik 16">
            <a:extLst>
              <a:ext uri="{FF2B5EF4-FFF2-40B4-BE49-F238E27FC236}">
                <a16:creationId xmlns:a16="http://schemas.microsoft.com/office/drawing/2014/main" id="{16B543B0-611E-B30C-23AF-1EFF61EF7528}"/>
              </a:ext>
            </a:extLst>
          </p:cNvPr>
          <p:cNvSpPr/>
          <p:nvPr/>
        </p:nvSpPr>
        <p:spPr>
          <a:xfrm>
            <a:off x="7991845" y="1507668"/>
            <a:ext cx="1787069" cy="384850"/>
          </a:xfrm>
          <a:custGeom>
            <a:avLst/>
            <a:gdLst>
              <a:gd name="connsiteX0" fmla="*/ 39171 w 2265246"/>
              <a:gd name="connsiteY0" fmla="*/ -286 h 538829"/>
              <a:gd name="connsiteX1" fmla="*/ 23931 w 2265246"/>
              <a:gd name="connsiteY1" fmla="*/ 47339 h 538829"/>
              <a:gd name="connsiteX2" fmla="*/ 263199 w 2265246"/>
              <a:gd name="connsiteY2" fmla="*/ 217742 h 538829"/>
              <a:gd name="connsiteX3" fmla="*/ 263770 w 2265246"/>
              <a:gd name="connsiteY3" fmla="*/ 313754 h 538829"/>
              <a:gd name="connsiteX4" fmla="*/ 23264 w 2265246"/>
              <a:gd name="connsiteY4" fmla="*/ 490061 h 538829"/>
              <a:gd name="connsiteX5" fmla="*/ 39171 w 2265246"/>
              <a:gd name="connsiteY5" fmla="*/ 538544 h 538829"/>
              <a:gd name="connsiteX6" fmla="*/ 1848921 w 2265246"/>
              <a:gd name="connsiteY6" fmla="*/ 538544 h 538829"/>
              <a:gd name="connsiteX7" fmla="*/ 1997415 w 2265246"/>
              <a:gd name="connsiteY7" fmla="*/ 490919 h 538829"/>
              <a:gd name="connsiteX8" fmla="*/ 2237636 w 2265246"/>
              <a:gd name="connsiteY8" fmla="*/ 317373 h 538829"/>
              <a:gd name="connsiteX9" fmla="*/ 2237636 w 2265246"/>
              <a:gd name="connsiteY9" fmla="*/ 221361 h 538829"/>
              <a:gd name="connsiteX10" fmla="*/ 1997701 w 2265246"/>
              <a:gd name="connsiteY10" fmla="*/ 48006 h 538829"/>
              <a:gd name="connsiteX11" fmla="*/ 1849206 w 2265246"/>
              <a:gd name="connsiteY11" fmla="*/ 381 h 538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65246" h="538829">
                <a:moveTo>
                  <a:pt x="39171" y="-286"/>
                </a:moveTo>
                <a:cubicBezTo>
                  <a:pt x="-6168" y="-286"/>
                  <a:pt x="-13026" y="20955"/>
                  <a:pt x="23931" y="47339"/>
                </a:cubicBezTo>
                <a:lnTo>
                  <a:pt x="263199" y="217742"/>
                </a:lnTo>
                <a:cubicBezTo>
                  <a:pt x="300060" y="244031"/>
                  <a:pt x="300346" y="286988"/>
                  <a:pt x="263770" y="313754"/>
                </a:cubicBezTo>
                <a:lnTo>
                  <a:pt x="23264" y="490061"/>
                </a:lnTo>
                <a:cubicBezTo>
                  <a:pt x="-13312" y="516827"/>
                  <a:pt x="-6168" y="538544"/>
                  <a:pt x="39171" y="538544"/>
                </a:cubicBezTo>
                <a:lnTo>
                  <a:pt x="1848921" y="538544"/>
                </a:lnTo>
                <a:cubicBezTo>
                  <a:pt x="1901775" y="536181"/>
                  <a:pt x="1953048" y="519741"/>
                  <a:pt x="1997415" y="490919"/>
                </a:cubicBezTo>
                <a:lnTo>
                  <a:pt x="2237636" y="317373"/>
                </a:lnTo>
                <a:cubicBezTo>
                  <a:pt x="2274307" y="290894"/>
                  <a:pt x="2274307" y="247841"/>
                  <a:pt x="2237636" y="221361"/>
                </a:cubicBezTo>
                <a:lnTo>
                  <a:pt x="1997701" y="48006"/>
                </a:lnTo>
                <a:cubicBezTo>
                  <a:pt x="1953334" y="19184"/>
                  <a:pt x="1902061" y="2743"/>
                  <a:pt x="1849206" y="381"/>
                </a:cubicBez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r>
              <a:rPr lang="de-DE" sz="1000" b="1" dirty="0">
                <a:solidFill>
                  <a:schemeClr val="bg1"/>
                </a:solidFill>
              </a:rPr>
              <a:t>data analysis</a:t>
            </a:r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F63B0D14-D304-BDA2-3E33-514C37C16E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3663" y="6063973"/>
            <a:ext cx="1065113" cy="431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>
            <a:extLst>
              <a:ext uri="{FF2B5EF4-FFF2-40B4-BE49-F238E27FC236}">
                <a16:creationId xmlns:a16="http://schemas.microsoft.com/office/drawing/2014/main" id="{B4B8DA40-2CE1-5D5E-F080-785814FE98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4467" y="6055108"/>
            <a:ext cx="864096" cy="436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 descr="A unique career - IQM Quantum Computers">
            <a:extLst>
              <a:ext uri="{FF2B5EF4-FFF2-40B4-BE49-F238E27FC236}">
                <a16:creationId xmlns:a16="http://schemas.microsoft.com/office/drawing/2014/main" id="{7D5D6113-B6FD-523C-A651-D3A18C8458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10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4254" y="6055267"/>
            <a:ext cx="1014660" cy="436774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hteck 5">
            <a:extLst>
              <a:ext uri="{FF2B5EF4-FFF2-40B4-BE49-F238E27FC236}">
                <a16:creationId xmlns:a16="http://schemas.microsoft.com/office/drawing/2014/main" id="{10444EDA-3409-0D0A-10ED-F359B6943C28}"/>
              </a:ext>
            </a:extLst>
          </p:cNvPr>
          <p:cNvSpPr/>
          <p:nvPr/>
        </p:nvSpPr>
        <p:spPr>
          <a:xfrm>
            <a:off x="1092834" y="5202579"/>
            <a:ext cx="10006331" cy="60723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/>
          <a:lstStyle/>
          <a:p>
            <a:pPr algn="ctr">
              <a:spcAft>
                <a:spcPts val="600"/>
              </a:spcAft>
            </a:pPr>
            <a:r>
              <a:rPr lang="en-US" sz="2000" b="1" dirty="0">
                <a:solidFill>
                  <a:schemeClr val="tx1"/>
                </a:solidFill>
                <a:latin typeface="+mj-lt"/>
              </a:rPr>
              <a:t>QC4EO Study </a:t>
            </a:r>
            <a:r>
              <a:rPr lang="en-US" sz="2000" dirty="0">
                <a:solidFill>
                  <a:schemeClr val="tx1"/>
                </a:solidFill>
                <a:latin typeface="+mj-lt"/>
              </a:rPr>
              <a:t>technical reports: https://eo4society.esa.int/projects/qc4eo-study/</a:t>
            </a:r>
            <a:endParaRPr lang="en-US" sz="1200" dirty="0">
              <a:solidFill>
                <a:schemeClr val="tx1"/>
              </a:solidFill>
              <a:latin typeface="+mj-lt"/>
            </a:endParaRPr>
          </a:p>
          <a:p>
            <a:pPr algn="ctr">
              <a:spcAft>
                <a:spcPts val="600"/>
              </a:spcAft>
            </a:pPr>
            <a:endParaRPr lang="en-US" sz="1200" b="1" dirty="0">
              <a:solidFill>
                <a:schemeClr val="tx1"/>
              </a:solidFill>
              <a:latin typeface="+mj-lt"/>
            </a:endParaRPr>
          </a:p>
          <a:p>
            <a:pPr algn="ctr">
              <a:spcAft>
                <a:spcPts val="600"/>
              </a:spcAft>
            </a:pPr>
            <a:endParaRPr lang="pt-BR" sz="120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77576777"/>
      </p:ext>
    </p:extLst>
  </p:cSld>
  <p:clrMapOvr>
    <a:masterClrMapping/>
  </p:clrMapOvr>
  <p:transition spd="med">
    <p:pull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16619C-3393-4C40-A047-6B5873621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24000"/>
            <a:ext cx="11449050" cy="622451"/>
          </a:xfrm>
        </p:spPr>
        <p:txBody>
          <a:bodyPr/>
          <a:lstStyle/>
          <a:p>
            <a:r>
              <a:rPr lang="en-US" dirty="0"/>
              <a:t>Contributions to q</a:t>
            </a:r>
            <a:r>
              <a:rPr lang="en-US" noProof="0" dirty="0" err="1"/>
              <a:t>uantum</a:t>
            </a:r>
            <a:r>
              <a:rPr lang="en-US" noProof="0" dirty="0"/>
              <a:t> computing for Earth observation</a:t>
            </a:r>
          </a:p>
        </p:txBody>
      </p:sp>
      <p:sp>
        <p:nvSpPr>
          <p:cNvPr id="15" name="Datumsplatzhalter 14">
            <a:extLst>
              <a:ext uri="{FF2B5EF4-FFF2-40B4-BE49-F238E27FC236}">
                <a16:creationId xmlns:a16="http://schemas.microsoft.com/office/drawing/2014/main" id="{822643DC-E385-41CB-B6AA-694766B1AF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15/04/2024</a:t>
            </a:r>
            <a:endParaRPr lang="de-D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5881D94-89C1-F07A-021D-933B87C23E2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 dirty="0"/>
              <a:t>Page </a:t>
            </a:r>
            <a:fld id="{A52F4D17-1AD6-42D9-B93A-EB002C62F438}" type="slidenum">
              <a:rPr lang="de-DE" smtClean="0"/>
              <a:pPr/>
              <a:t>17</a:t>
            </a:fld>
            <a:endParaRPr lang="de-DE" dirty="0"/>
          </a:p>
        </p:txBody>
      </p:sp>
      <p:sp>
        <p:nvSpPr>
          <p:cNvPr id="18" name="Rechteck 5">
            <a:extLst>
              <a:ext uri="{FF2B5EF4-FFF2-40B4-BE49-F238E27FC236}">
                <a16:creationId xmlns:a16="http://schemas.microsoft.com/office/drawing/2014/main" id="{10CC06A6-97E9-9070-BAF1-1896C62E6AEF}"/>
              </a:ext>
            </a:extLst>
          </p:cNvPr>
          <p:cNvSpPr/>
          <p:nvPr/>
        </p:nvSpPr>
        <p:spPr>
          <a:xfrm>
            <a:off x="2279576" y="1556792"/>
            <a:ext cx="9528246" cy="410445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/>
          <a:lstStyle/>
          <a:p>
            <a:pPr algn="ctr">
              <a:spcAft>
                <a:spcPts val="600"/>
              </a:spcAft>
            </a:pPr>
            <a:r>
              <a:rPr lang="en-US" sz="1600" b="1" dirty="0">
                <a:solidFill>
                  <a:schemeClr val="tx1"/>
                </a:solidFill>
              </a:rPr>
              <a:t>Acquisition planning for EO satellites</a:t>
            </a:r>
          </a:p>
          <a:p>
            <a:pPr algn="ctr">
              <a:spcAft>
                <a:spcPts val="600"/>
              </a:spcAft>
            </a:pPr>
            <a:r>
              <a:rPr lang="en-US" sz="1600" dirty="0">
                <a:solidFill>
                  <a:schemeClr val="tx1"/>
                </a:solidFill>
              </a:rPr>
              <a:t>Operational planning of satellite acquisition processes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591B87-1D2B-3A7B-BE58-255B272813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2136" y="2770383"/>
            <a:ext cx="2496565" cy="2356285"/>
          </a:xfrm>
          <a:prstGeom prst="rect">
            <a:avLst/>
          </a:prstGeom>
        </p:spPr>
      </p:pic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ADAEEE8E-EC0A-2600-CE3B-A59CA5B3C0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7994670"/>
              </p:ext>
            </p:extLst>
          </p:nvPr>
        </p:nvGraphicFramePr>
        <p:xfrm>
          <a:off x="2986262" y="5234680"/>
          <a:ext cx="2808312" cy="18288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808312">
                  <a:extLst>
                    <a:ext uri="{9D8B030D-6E8A-4147-A177-3AD203B41FA5}">
                      <a16:colId xmlns:a16="http://schemas.microsoft.com/office/drawing/2014/main" val="507525192"/>
                    </a:ext>
                  </a:extLst>
                </a:gridCol>
              </a:tblGrid>
              <a:tr h="178610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600" b="0" dirty="0">
                          <a:solidFill>
                            <a:schemeClr val="tx1"/>
                          </a:solidFill>
                          <a:effectLst/>
                        </a:rPr>
                        <a:t>Stollenwerk, Tobias, et al. "Image Acquisition Planning for Earth Observation Satellites with a Quantum Annealer." arXiv preprint arXiv:2006.09724 (2020).</a:t>
                      </a:r>
                      <a:endParaRPr lang="en-US" sz="3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7907879"/>
                  </a:ext>
                </a:extLst>
              </a:tr>
            </a:tbl>
          </a:graphicData>
        </a:graphic>
      </p:graphicFrame>
      <p:sp>
        <p:nvSpPr>
          <p:cNvPr id="4" name="Grafik 16">
            <a:extLst>
              <a:ext uri="{FF2B5EF4-FFF2-40B4-BE49-F238E27FC236}">
                <a16:creationId xmlns:a16="http://schemas.microsoft.com/office/drawing/2014/main" id="{C4782964-AC72-BCDA-8ABE-71D19D638115}"/>
              </a:ext>
            </a:extLst>
          </p:cNvPr>
          <p:cNvSpPr/>
          <p:nvPr/>
        </p:nvSpPr>
        <p:spPr>
          <a:xfrm rot="5400000">
            <a:off x="637617" y="1602936"/>
            <a:ext cx="1080120" cy="883145"/>
          </a:xfrm>
          <a:custGeom>
            <a:avLst/>
            <a:gdLst>
              <a:gd name="connsiteX0" fmla="*/ 39171 w 2265246"/>
              <a:gd name="connsiteY0" fmla="*/ -286 h 538829"/>
              <a:gd name="connsiteX1" fmla="*/ 23931 w 2265246"/>
              <a:gd name="connsiteY1" fmla="*/ 47339 h 538829"/>
              <a:gd name="connsiteX2" fmla="*/ 263199 w 2265246"/>
              <a:gd name="connsiteY2" fmla="*/ 217742 h 538829"/>
              <a:gd name="connsiteX3" fmla="*/ 263770 w 2265246"/>
              <a:gd name="connsiteY3" fmla="*/ 313754 h 538829"/>
              <a:gd name="connsiteX4" fmla="*/ 23264 w 2265246"/>
              <a:gd name="connsiteY4" fmla="*/ 490061 h 538829"/>
              <a:gd name="connsiteX5" fmla="*/ 39171 w 2265246"/>
              <a:gd name="connsiteY5" fmla="*/ 538544 h 538829"/>
              <a:gd name="connsiteX6" fmla="*/ 1848921 w 2265246"/>
              <a:gd name="connsiteY6" fmla="*/ 538544 h 538829"/>
              <a:gd name="connsiteX7" fmla="*/ 1997415 w 2265246"/>
              <a:gd name="connsiteY7" fmla="*/ 490919 h 538829"/>
              <a:gd name="connsiteX8" fmla="*/ 2237636 w 2265246"/>
              <a:gd name="connsiteY8" fmla="*/ 317373 h 538829"/>
              <a:gd name="connsiteX9" fmla="*/ 2237636 w 2265246"/>
              <a:gd name="connsiteY9" fmla="*/ 221361 h 538829"/>
              <a:gd name="connsiteX10" fmla="*/ 1997701 w 2265246"/>
              <a:gd name="connsiteY10" fmla="*/ 48006 h 538829"/>
              <a:gd name="connsiteX11" fmla="*/ 1849206 w 2265246"/>
              <a:gd name="connsiteY11" fmla="*/ 381 h 538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65246" h="538829">
                <a:moveTo>
                  <a:pt x="39171" y="-286"/>
                </a:moveTo>
                <a:cubicBezTo>
                  <a:pt x="-6168" y="-286"/>
                  <a:pt x="-13026" y="20955"/>
                  <a:pt x="23931" y="47339"/>
                </a:cubicBezTo>
                <a:lnTo>
                  <a:pt x="263199" y="217742"/>
                </a:lnTo>
                <a:cubicBezTo>
                  <a:pt x="300060" y="244031"/>
                  <a:pt x="300346" y="286988"/>
                  <a:pt x="263770" y="313754"/>
                </a:cubicBezTo>
                <a:lnTo>
                  <a:pt x="23264" y="490061"/>
                </a:lnTo>
                <a:cubicBezTo>
                  <a:pt x="-13312" y="516827"/>
                  <a:pt x="-6168" y="538544"/>
                  <a:pt x="39171" y="538544"/>
                </a:cubicBezTo>
                <a:lnTo>
                  <a:pt x="1848921" y="538544"/>
                </a:lnTo>
                <a:cubicBezTo>
                  <a:pt x="1901775" y="536181"/>
                  <a:pt x="1953048" y="519741"/>
                  <a:pt x="1997415" y="490919"/>
                </a:cubicBezTo>
                <a:lnTo>
                  <a:pt x="2237636" y="317373"/>
                </a:lnTo>
                <a:cubicBezTo>
                  <a:pt x="2274307" y="290894"/>
                  <a:pt x="2274307" y="247841"/>
                  <a:pt x="2237636" y="221361"/>
                </a:cubicBezTo>
                <a:lnTo>
                  <a:pt x="1997701" y="48006"/>
                </a:lnTo>
                <a:cubicBezTo>
                  <a:pt x="1953334" y="19184"/>
                  <a:pt x="1902061" y="2743"/>
                  <a:pt x="1849206" y="381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9525" cap="flat">
            <a:noFill/>
            <a:prstDash val="solid"/>
            <a:miter/>
          </a:ln>
        </p:spPr>
        <p:txBody>
          <a:bodyPr vert="vert270" rtlCol="0" anchor="ctr"/>
          <a:lstStyle/>
          <a:p>
            <a:pPr algn="ctr"/>
            <a:r>
              <a:rPr lang="de-DE" sz="1000" b="1" dirty="0">
                <a:solidFill>
                  <a:schemeClr val="bg1"/>
                </a:solidFill>
              </a:rPr>
              <a:t>Mission</a:t>
            </a:r>
          </a:p>
          <a:p>
            <a:pPr algn="ctr"/>
            <a:r>
              <a:rPr lang="de-DE" sz="1000" b="1" dirty="0">
                <a:solidFill>
                  <a:schemeClr val="bg1"/>
                </a:solidFill>
              </a:rPr>
              <a:t>analysis</a:t>
            </a:r>
          </a:p>
        </p:txBody>
      </p:sp>
      <p:sp>
        <p:nvSpPr>
          <p:cNvPr id="6" name="Grafik 16">
            <a:extLst>
              <a:ext uri="{FF2B5EF4-FFF2-40B4-BE49-F238E27FC236}">
                <a16:creationId xmlns:a16="http://schemas.microsoft.com/office/drawing/2014/main" id="{DAE3221C-3A43-EE50-AE9A-553C9B8BA4FA}"/>
              </a:ext>
            </a:extLst>
          </p:cNvPr>
          <p:cNvSpPr/>
          <p:nvPr/>
        </p:nvSpPr>
        <p:spPr>
          <a:xfrm rot="5400000">
            <a:off x="647743" y="2630713"/>
            <a:ext cx="1080120" cy="883145"/>
          </a:xfrm>
          <a:custGeom>
            <a:avLst/>
            <a:gdLst>
              <a:gd name="connsiteX0" fmla="*/ 39171 w 2265246"/>
              <a:gd name="connsiteY0" fmla="*/ -286 h 538829"/>
              <a:gd name="connsiteX1" fmla="*/ 23931 w 2265246"/>
              <a:gd name="connsiteY1" fmla="*/ 47339 h 538829"/>
              <a:gd name="connsiteX2" fmla="*/ 263199 w 2265246"/>
              <a:gd name="connsiteY2" fmla="*/ 217742 h 538829"/>
              <a:gd name="connsiteX3" fmla="*/ 263770 w 2265246"/>
              <a:gd name="connsiteY3" fmla="*/ 313754 h 538829"/>
              <a:gd name="connsiteX4" fmla="*/ 23264 w 2265246"/>
              <a:gd name="connsiteY4" fmla="*/ 490061 h 538829"/>
              <a:gd name="connsiteX5" fmla="*/ 39171 w 2265246"/>
              <a:gd name="connsiteY5" fmla="*/ 538544 h 538829"/>
              <a:gd name="connsiteX6" fmla="*/ 1848921 w 2265246"/>
              <a:gd name="connsiteY6" fmla="*/ 538544 h 538829"/>
              <a:gd name="connsiteX7" fmla="*/ 1997415 w 2265246"/>
              <a:gd name="connsiteY7" fmla="*/ 490919 h 538829"/>
              <a:gd name="connsiteX8" fmla="*/ 2237636 w 2265246"/>
              <a:gd name="connsiteY8" fmla="*/ 317373 h 538829"/>
              <a:gd name="connsiteX9" fmla="*/ 2237636 w 2265246"/>
              <a:gd name="connsiteY9" fmla="*/ 221361 h 538829"/>
              <a:gd name="connsiteX10" fmla="*/ 1997701 w 2265246"/>
              <a:gd name="connsiteY10" fmla="*/ 48006 h 538829"/>
              <a:gd name="connsiteX11" fmla="*/ 1849206 w 2265246"/>
              <a:gd name="connsiteY11" fmla="*/ 381 h 538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65246" h="538829">
                <a:moveTo>
                  <a:pt x="39171" y="-286"/>
                </a:moveTo>
                <a:cubicBezTo>
                  <a:pt x="-6168" y="-286"/>
                  <a:pt x="-13026" y="20955"/>
                  <a:pt x="23931" y="47339"/>
                </a:cubicBezTo>
                <a:lnTo>
                  <a:pt x="263199" y="217742"/>
                </a:lnTo>
                <a:cubicBezTo>
                  <a:pt x="300060" y="244031"/>
                  <a:pt x="300346" y="286988"/>
                  <a:pt x="263770" y="313754"/>
                </a:cubicBezTo>
                <a:lnTo>
                  <a:pt x="23264" y="490061"/>
                </a:lnTo>
                <a:cubicBezTo>
                  <a:pt x="-13312" y="516827"/>
                  <a:pt x="-6168" y="538544"/>
                  <a:pt x="39171" y="538544"/>
                </a:cubicBezTo>
                <a:lnTo>
                  <a:pt x="1848921" y="538544"/>
                </a:lnTo>
                <a:cubicBezTo>
                  <a:pt x="1901775" y="536181"/>
                  <a:pt x="1953048" y="519741"/>
                  <a:pt x="1997415" y="490919"/>
                </a:cubicBezTo>
                <a:lnTo>
                  <a:pt x="2237636" y="317373"/>
                </a:lnTo>
                <a:cubicBezTo>
                  <a:pt x="2274307" y="290894"/>
                  <a:pt x="2274307" y="247841"/>
                  <a:pt x="2237636" y="221361"/>
                </a:cubicBezTo>
                <a:lnTo>
                  <a:pt x="1997701" y="48006"/>
                </a:lnTo>
                <a:cubicBezTo>
                  <a:pt x="1953334" y="19184"/>
                  <a:pt x="1902061" y="2743"/>
                  <a:pt x="1849206" y="381"/>
                </a:cubicBez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vert="vert270" rtlCol="0" anchor="ctr"/>
          <a:lstStyle/>
          <a:p>
            <a:pPr algn="ctr"/>
            <a:r>
              <a:rPr lang="de-DE" sz="1000" b="1" dirty="0">
                <a:solidFill>
                  <a:schemeClr val="bg1"/>
                </a:solidFill>
              </a:rPr>
              <a:t>Data acquisition</a:t>
            </a:r>
          </a:p>
        </p:txBody>
      </p:sp>
      <p:sp>
        <p:nvSpPr>
          <p:cNvPr id="9" name="Grafik 16">
            <a:extLst>
              <a:ext uri="{FF2B5EF4-FFF2-40B4-BE49-F238E27FC236}">
                <a16:creationId xmlns:a16="http://schemas.microsoft.com/office/drawing/2014/main" id="{60406123-ADFC-EFBF-6EDD-F64893D874C6}"/>
              </a:ext>
            </a:extLst>
          </p:cNvPr>
          <p:cNvSpPr/>
          <p:nvPr/>
        </p:nvSpPr>
        <p:spPr>
          <a:xfrm rot="5400000">
            <a:off x="649871" y="3658491"/>
            <a:ext cx="1080120" cy="883145"/>
          </a:xfrm>
          <a:custGeom>
            <a:avLst/>
            <a:gdLst>
              <a:gd name="connsiteX0" fmla="*/ 39171 w 2265246"/>
              <a:gd name="connsiteY0" fmla="*/ -286 h 538829"/>
              <a:gd name="connsiteX1" fmla="*/ 23931 w 2265246"/>
              <a:gd name="connsiteY1" fmla="*/ 47339 h 538829"/>
              <a:gd name="connsiteX2" fmla="*/ 263199 w 2265246"/>
              <a:gd name="connsiteY2" fmla="*/ 217742 h 538829"/>
              <a:gd name="connsiteX3" fmla="*/ 263770 w 2265246"/>
              <a:gd name="connsiteY3" fmla="*/ 313754 h 538829"/>
              <a:gd name="connsiteX4" fmla="*/ 23264 w 2265246"/>
              <a:gd name="connsiteY4" fmla="*/ 490061 h 538829"/>
              <a:gd name="connsiteX5" fmla="*/ 39171 w 2265246"/>
              <a:gd name="connsiteY5" fmla="*/ 538544 h 538829"/>
              <a:gd name="connsiteX6" fmla="*/ 1848921 w 2265246"/>
              <a:gd name="connsiteY6" fmla="*/ 538544 h 538829"/>
              <a:gd name="connsiteX7" fmla="*/ 1997415 w 2265246"/>
              <a:gd name="connsiteY7" fmla="*/ 490919 h 538829"/>
              <a:gd name="connsiteX8" fmla="*/ 2237636 w 2265246"/>
              <a:gd name="connsiteY8" fmla="*/ 317373 h 538829"/>
              <a:gd name="connsiteX9" fmla="*/ 2237636 w 2265246"/>
              <a:gd name="connsiteY9" fmla="*/ 221361 h 538829"/>
              <a:gd name="connsiteX10" fmla="*/ 1997701 w 2265246"/>
              <a:gd name="connsiteY10" fmla="*/ 48006 h 538829"/>
              <a:gd name="connsiteX11" fmla="*/ 1849206 w 2265246"/>
              <a:gd name="connsiteY11" fmla="*/ 381 h 538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65246" h="538829">
                <a:moveTo>
                  <a:pt x="39171" y="-286"/>
                </a:moveTo>
                <a:cubicBezTo>
                  <a:pt x="-6168" y="-286"/>
                  <a:pt x="-13026" y="20955"/>
                  <a:pt x="23931" y="47339"/>
                </a:cubicBezTo>
                <a:lnTo>
                  <a:pt x="263199" y="217742"/>
                </a:lnTo>
                <a:cubicBezTo>
                  <a:pt x="300060" y="244031"/>
                  <a:pt x="300346" y="286988"/>
                  <a:pt x="263770" y="313754"/>
                </a:cubicBezTo>
                <a:lnTo>
                  <a:pt x="23264" y="490061"/>
                </a:lnTo>
                <a:cubicBezTo>
                  <a:pt x="-13312" y="516827"/>
                  <a:pt x="-6168" y="538544"/>
                  <a:pt x="39171" y="538544"/>
                </a:cubicBezTo>
                <a:lnTo>
                  <a:pt x="1848921" y="538544"/>
                </a:lnTo>
                <a:cubicBezTo>
                  <a:pt x="1901775" y="536181"/>
                  <a:pt x="1953048" y="519741"/>
                  <a:pt x="1997415" y="490919"/>
                </a:cubicBezTo>
                <a:lnTo>
                  <a:pt x="2237636" y="317373"/>
                </a:lnTo>
                <a:cubicBezTo>
                  <a:pt x="2274307" y="290894"/>
                  <a:pt x="2274307" y="247841"/>
                  <a:pt x="2237636" y="221361"/>
                </a:cubicBezTo>
                <a:lnTo>
                  <a:pt x="1997701" y="48006"/>
                </a:lnTo>
                <a:cubicBezTo>
                  <a:pt x="1953334" y="19184"/>
                  <a:pt x="1902061" y="2743"/>
                  <a:pt x="1849206" y="381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9525" cap="flat">
            <a:noFill/>
            <a:prstDash val="solid"/>
            <a:miter/>
          </a:ln>
        </p:spPr>
        <p:txBody>
          <a:bodyPr vert="vert270" rtlCol="0" anchor="ctr"/>
          <a:lstStyle/>
          <a:p>
            <a:pPr algn="ctr"/>
            <a:r>
              <a:rPr lang="de-DE" sz="1000" b="1" dirty="0">
                <a:solidFill>
                  <a:schemeClr val="bg1"/>
                </a:solidFill>
              </a:rPr>
              <a:t>Raw data processing</a:t>
            </a:r>
          </a:p>
        </p:txBody>
      </p:sp>
      <p:sp>
        <p:nvSpPr>
          <p:cNvPr id="10" name="Grafik 16">
            <a:extLst>
              <a:ext uri="{FF2B5EF4-FFF2-40B4-BE49-F238E27FC236}">
                <a16:creationId xmlns:a16="http://schemas.microsoft.com/office/drawing/2014/main" id="{3697E3FD-552D-AE74-7965-6ED1F848B146}"/>
              </a:ext>
            </a:extLst>
          </p:cNvPr>
          <p:cNvSpPr/>
          <p:nvPr/>
        </p:nvSpPr>
        <p:spPr>
          <a:xfrm rot="5400000">
            <a:off x="647743" y="4685096"/>
            <a:ext cx="1080120" cy="883145"/>
          </a:xfrm>
          <a:custGeom>
            <a:avLst/>
            <a:gdLst>
              <a:gd name="connsiteX0" fmla="*/ 39171 w 2265246"/>
              <a:gd name="connsiteY0" fmla="*/ -286 h 538829"/>
              <a:gd name="connsiteX1" fmla="*/ 23931 w 2265246"/>
              <a:gd name="connsiteY1" fmla="*/ 47339 h 538829"/>
              <a:gd name="connsiteX2" fmla="*/ 263199 w 2265246"/>
              <a:gd name="connsiteY2" fmla="*/ 217742 h 538829"/>
              <a:gd name="connsiteX3" fmla="*/ 263770 w 2265246"/>
              <a:gd name="connsiteY3" fmla="*/ 313754 h 538829"/>
              <a:gd name="connsiteX4" fmla="*/ 23264 w 2265246"/>
              <a:gd name="connsiteY4" fmla="*/ 490061 h 538829"/>
              <a:gd name="connsiteX5" fmla="*/ 39171 w 2265246"/>
              <a:gd name="connsiteY5" fmla="*/ 538544 h 538829"/>
              <a:gd name="connsiteX6" fmla="*/ 1848921 w 2265246"/>
              <a:gd name="connsiteY6" fmla="*/ 538544 h 538829"/>
              <a:gd name="connsiteX7" fmla="*/ 1997415 w 2265246"/>
              <a:gd name="connsiteY7" fmla="*/ 490919 h 538829"/>
              <a:gd name="connsiteX8" fmla="*/ 2237636 w 2265246"/>
              <a:gd name="connsiteY8" fmla="*/ 317373 h 538829"/>
              <a:gd name="connsiteX9" fmla="*/ 2237636 w 2265246"/>
              <a:gd name="connsiteY9" fmla="*/ 221361 h 538829"/>
              <a:gd name="connsiteX10" fmla="*/ 1997701 w 2265246"/>
              <a:gd name="connsiteY10" fmla="*/ 48006 h 538829"/>
              <a:gd name="connsiteX11" fmla="*/ 1849206 w 2265246"/>
              <a:gd name="connsiteY11" fmla="*/ 381 h 538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65246" h="538829">
                <a:moveTo>
                  <a:pt x="39171" y="-286"/>
                </a:moveTo>
                <a:cubicBezTo>
                  <a:pt x="-6168" y="-286"/>
                  <a:pt x="-13026" y="20955"/>
                  <a:pt x="23931" y="47339"/>
                </a:cubicBezTo>
                <a:lnTo>
                  <a:pt x="263199" y="217742"/>
                </a:lnTo>
                <a:cubicBezTo>
                  <a:pt x="300060" y="244031"/>
                  <a:pt x="300346" y="286988"/>
                  <a:pt x="263770" y="313754"/>
                </a:cubicBezTo>
                <a:lnTo>
                  <a:pt x="23264" y="490061"/>
                </a:lnTo>
                <a:cubicBezTo>
                  <a:pt x="-13312" y="516827"/>
                  <a:pt x="-6168" y="538544"/>
                  <a:pt x="39171" y="538544"/>
                </a:cubicBezTo>
                <a:lnTo>
                  <a:pt x="1848921" y="538544"/>
                </a:lnTo>
                <a:cubicBezTo>
                  <a:pt x="1901775" y="536181"/>
                  <a:pt x="1953048" y="519741"/>
                  <a:pt x="1997415" y="490919"/>
                </a:cubicBezTo>
                <a:lnTo>
                  <a:pt x="2237636" y="317373"/>
                </a:lnTo>
                <a:cubicBezTo>
                  <a:pt x="2274307" y="290894"/>
                  <a:pt x="2274307" y="247841"/>
                  <a:pt x="2237636" y="221361"/>
                </a:cubicBezTo>
                <a:lnTo>
                  <a:pt x="1997701" y="48006"/>
                </a:lnTo>
                <a:cubicBezTo>
                  <a:pt x="1953334" y="19184"/>
                  <a:pt x="1902061" y="2743"/>
                  <a:pt x="1849206" y="381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9525" cap="flat">
            <a:noFill/>
            <a:prstDash val="solid"/>
            <a:miter/>
          </a:ln>
        </p:spPr>
        <p:txBody>
          <a:bodyPr vert="vert270" rtlCol="0" anchor="ctr"/>
          <a:lstStyle/>
          <a:p>
            <a:pPr algn="ctr"/>
            <a:r>
              <a:rPr lang="de-DE" sz="1000" b="1" dirty="0">
                <a:solidFill>
                  <a:schemeClr val="bg1"/>
                </a:solidFill>
              </a:rPr>
              <a:t>Data</a:t>
            </a:r>
          </a:p>
          <a:p>
            <a:pPr algn="ctr"/>
            <a:r>
              <a:rPr lang="de-DE" sz="1000" b="1" dirty="0">
                <a:solidFill>
                  <a:schemeClr val="bg1"/>
                </a:solidFill>
              </a:rPr>
              <a:t>analysis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2BF1A01-3336-4F90-5CF9-32D84E63F6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773" y="3174251"/>
            <a:ext cx="4841936" cy="154854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B8B0BDC-FE5A-76F6-1512-672898338F91}"/>
              </a:ext>
            </a:extLst>
          </p:cNvPr>
          <p:cNvSpPr txBox="1"/>
          <p:nvPr/>
        </p:nvSpPr>
        <p:spPr>
          <a:xfrm>
            <a:off x="6178290" y="4830810"/>
            <a:ext cx="499839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Rainjonneau, Serge, et al. “Quantum Algorithms applied to Satellite Mission Planning for Earth Observation” submitted to IEEE JOURNAL OF SELECTED TOPICS IN APPLIED EARTH OBSERVATIONS AND REMOTE SENSING (2023) and arXiv preprint arXiv:2302.07181v1 (2023).</a:t>
            </a:r>
            <a:endParaRPr lang="en-US" sz="600" dirty="0"/>
          </a:p>
        </p:txBody>
      </p:sp>
      <p:pic>
        <p:nvPicPr>
          <p:cNvPr id="12" name="Picture 11" descr="An Introduction To Surrogate Optimization: Intuition, illustration ...">
            <a:extLst>
              <a:ext uri="{FF2B5EF4-FFF2-40B4-BE49-F238E27FC236}">
                <a16:creationId xmlns:a16="http://schemas.microsoft.com/office/drawing/2014/main" id="{872BA755-1329-144B-5A24-4D91D59AB4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6520" y="1241100"/>
            <a:ext cx="1187566" cy="63138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8" descr="Layerwise learning for Quantum Neural Networks — The TensorFlow Blog">
            <a:extLst>
              <a:ext uri="{FF2B5EF4-FFF2-40B4-BE49-F238E27FC236}">
                <a16:creationId xmlns:a16="http://schemas.microsoft.com/office/drawing/2014/main" id="{49BE64AC-DC16-78F9-42DC-307D8038D1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3628" y="2004238"/>
            <a:ext cx="1190458" cy="61201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5034142"/>
      </p:ext>
    </p:extLst>
  </p:cSld>
  <p:clrMapOvr>
    <a:masterClrMapping/>
  </p:clrMapOvr>
  <p:transition spd="med">
    <p:pull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Datumsplatzhalter 14">
            <a:extLst>
              <a:ext uri="{FF2B5EF4-FFF2-40B4-BE49-F238E27FC236}">
                <a16:creationId xmlns:a16="http://schemas.microsoft.com/office/drawing/2014/main" id="{822643DC-E385-41CB-B6AA-694766B1AF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15/04/2024</a:t>
            </a:r>
            <a:endParaRPr lang="de-D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5881D94-89C1-F07A-021D-933B87C23E2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 dirty="0"/>
              <a:t>Page </a:t>
            </a:r>
            <a:fld id="{A52F4D17-1AD6-42D9-B93A-EB002C62F438}" type="slidenum">
              <a:rPr lang="de-DE" smtClean="0"/>
              <a:pPr/>
              <a:t>18</a:t>
            </a:fld>
            <a:endParaRPr lang="de-DE" dirty="0"/>
          </a:p>
        </p:txBody>
      </p:sp>
      <p:sp>
        <p:nvSpPr>
          <p:cNvPr id="7" name="Rechteck 5">
            <a:extLst>
              <a:ext uri="{FF2B5EF4-FFF2-40B4-BE49-F238E27FC236}">
                <a16:creationId xmlns:a16="http://schemas.microsoft.com/office/drawing/2014/main" id="{F59D2FD0-03C7-25C8-EC71-D91CEA41ACAC}"/>
              </a:ext>
            </a:extLst>
          </p:cNvPr>
          <p:cNvSpPr/>
          <p:nvPr/>
        </p:nvSpPr>
        <p:spPr>
          <a:xfrm>
            <a:off x="6994448" y="1556792"/>
            <a:ext cx="4358136" cy="403244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/>
          <a:lstStyle/>
          <a:p>
            <a:pPr algn="ctr">
              <a:spcAft>
                <a:spcPts val="600"/>
              </a:spcAft>
            </a:pPr>
            <a:r>
              <a:rPr lang="en-US" sz="1600" b="1" dirty="0">
                <a:solidFill>
                  <a:schemeClr val="tx1"/>
                </a:solidFill>
                <a:latin typeface="+mj-lt"/>
              </a:rPr>
              <a:t>Bundle adjustment</a:t>
            </a:r>
          </a:p>
          <a:p>
            <a:pPr algn="ctr">
              <a:spcAft>
                <a:spcPts val="600"/>
              </a:spcAft>
            </a:pPr>
            <a:r>
              <a:rPr lang="en-US" sz="1600" dirty="0" err="1">
                <a:solidFill>
                  <a:schemeClr val="tx1"/>
                </a:solidFill>
                <a:latin typeface="+mj-lt"/>
              </a:rPr>
              <a:t>Keypoint</a:t>
            </a:r>
            <a:r>
              <a:rPr lang="en-US" sz="1600" dirty="0">
                <a:solidFill>
                  <a:schemeClr val="tx1"/>
                </a:solidFill>
                <a:latin typeface="+mj-lt"/>
              </a:rPr>
              <a:t> extraction and feature matching for data fusion of images taken from different points of view</a:t>
            </a:r>
            <a:endParaRPr lang="en-US" sz="1400" dirty="0">
              <a:solidFill>
                <a:schemeClr val="tx1"/>
              </a:solidFill>
              <a:latin typeface="+mj-lt"/>
            </a:endParaRPr>
          </a:p>
          <a:p>
            <a:pPr algn="ctr">
              <a:spcAft>
                <a:spcPts val="600"/>
              </a:spcAft>
            </a:pPr>
            <a:endParaRPr lang="en-US" sz="1400" dirty="0">
              <a:solidFill>
                <a:schemeClr val="tx1"/>
              </a:solidFill>
              <a:latin typeface="+mj-lt"/>
            </a:endParaRPr>
          </a:p>
          <a:p>
            <a:pPr algn="ctr">
              <a:spcAft>
                <a:spcPts val="600"/>
              </a:spcAft>
            </a:pPr>
            <a:endParaRPr lang="en-US" sz="1400" dirty="0">
              <a:solidFill>
                <a:schemeClr val="tx1"/>
              </a:solidFill>
              <a:latin typeface="+mj-lt"/>
            </a:endParaRPr>
          </a:p>
          <a:p>
            <a:pPr algn="ctr">
              <a:spcAft>
                <a:spcPts val="600"/>
              </a:spcAft>
            </a:pPr>
            <a:endParaRPr lang="en-US" sz="1200" b="1" dirty="0">
              <a:solidFill>
                <a:schemeClr val="tx1"/>
              </a:solidFill>
              <a:latin typeface="+mj-lt"/>
            </a:endParaRPr>
          </a:p>
          <a:p>
            <a:pPr algn="ctr">
              <a:spcAft>
                <a:spcPts val="600"/>
              </a:spcAft>
            </a:pPr>
            <a:endParaRPr lang="pt-BR" sz="120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9099514-B598-BE7B-A18F-F9F99A7893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965"/>
          <a:stretch/>
        </p:blipFill>
        <p:spPr>
          <a:xfrm>
            <a:off x="7320136" y="3140968"/>
            <a:ext cx="3677163" cy="152523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C88A789-A3A9-628B-2973-BD5E090BB9F4}"/>
              </a:ext>
            </a:extLst>
          </p:cNvPr>
          <p:cNvSpPr txBox="1"/>
          <p:nvPr/>
        </p:nvSpPr>
        <p:spPr>
          <a:xfrm>
            <a:off x="7238656" y="4769424"/>
            <a:ext cx="39040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Nico Piatkowski, Thore Gerlach, Romain Hugues, Rafet Sifa, Christian Bauckhage, Frederic Barbaresco, “Towards Bundle Adjustment for Satellite Imaging via Quantum Machine Learning”, arXiv:2204.11133 (2022).</a:t>
            </a:r>
            <a:endParaRPr lang="en-US" sz="600" dirty="0"/>
          </a:p>
        </p:txBody>
      </p:sp>
      <p:sp>
        <p:nvSpPr>
          <p:cNvPr id="12" name="Grafik 16">
            <a:extLst>
              <a:ext uri="{FF2B5EF4-FFF2-40B4-BE49-F238E27FC236}">
                <a16:creationId xmlns:a16="http://schemas.microsoft.com/office/drawing/2014/main" id="{CABFC8F2-B49D-13DE-DB83-2C6501D53F0C}"/>
              </a:ext>
            </a:extLst>
          </p:cNvPr>
          <p:cNvSpPr/>
          <p:nvPr/>
        </p:nvSpPr>
        <p:spPr>
          <a:xfrm rot="5400000">
            <a:off x="637617" y="1602936"/>
            <a:ext cx="1080120" cy="883145"/>
          </a:xfrm>
          <a:custGeom>
            <a:avLst/>
            <a:gdLst>
              <a:gd name="connsiteX0" fmla="*/ 39171 w 2265246"/>
              <a:gd name="connsiteY0" fmla="*/ -286 h 538829"/>
              <a:gd name="connsiteX1" fmla="*/ 23931 w 2265246"/>
              <a:gd name="connsiteY1" fmla="*/ 47339 h 538829"/>
              <a:gd name="connsiteX2" fmla="*/ 263199 w 2265246"/>
              <a:gd name="connsiteY2" fmla="*/ 217742 h 538829"/>
              <a:gd name="connsiteX3" fmla="*/ 263770 w 2265246"/>
              <a:gd name="connsiteY3" fmla="*/ 313754 h 538829"/>
              <a:gd name="connsiteX4" fmla="*/ 23264 w 2265246"/>
              <a:gd name="connsiteY4" fmla="*/ 490061 h 538829"/>
              <a:gd name="connsiteX5" fmla="*/ 39171 w 2265246"/>
              <a:gd name="connsiteY5" fmla="*/ 538544 h 538829"/>
              <a:gd name="connsiteX6" fmla="*/ 1848921 w 2265246"/>
              <a:gd name="connsiteY6" fmla="*/ 538544 h 538829"/>
              <a:gd name="connsiteX7" fmla="*/ 1997415 w 2265246"/>
              <a:gd name="connsiteY7" fmla="*/ 490919 h 538829"/>
              <a:gd name="connsiteX8" fmla="*/ 2237636 w 2265246"/>
              <a:gd name="connsiteY8" fmla="*/ 317373 h 538829"/>
              <a:gd name="connsiteX9" fmla="*/ 2237636 w 2265246"/>
              <a:gd name="connsiteY9" fmla="*/ 221361 h 538829"/>
              <a:gd name="connsiteX10" fmla="*/ 1997701 w 2265246"/>
              <a:gd name="connsiteY10" fmla="*/ 48006 h 538829"/>
              <a:gd name="connsiteX11" fmla="*/ 1849206 w 2265246"/>
              <a:gd name="connsiteY11" fmla="*/ 381 h 538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65246" h="538829">
                <a:moveTo>
                  <a:pt x="39171" y="-286"/>
                </a:moveTo>
                <a:cubicBezTo>
                  <a:pt x="-6168" y="-286"/>
                  <a:pt x="-13026" y="20955"/>
                  <a:pt x="23931" y="47339"/>
                </a:cubicBezTo>
                <a:lnTo>
                  <a:pt x="263199" y="217742"/>
                </a:lnTo>
                <a:cubicBezTo>
                  <a:pt x="300060" y="244031"/>
                  <a:pt x="300346" y="286988"/>
                  <a:pt x="263770" y="313754"/>
                </a:cubicBezTo>
                <a:lnTo>
                  <a:pt x="23264" y="490061"/>
                </a:lnTo>
                <a:cubicBezTo>
                  <a:pt x="-13312" y="516827"/>
                  <a:pt x="-6168" y="538544"/>
                  <a:pt x="39171" y="538544"/>
                </a:cubicBezTo>
                <a:lnTo>
                  <a:pt x="1848921" y="538544"/>
                </a:lnTo>
                <a:cubicBezTo>
                  <a:pt x="1901775" y="536181"/>
                  <a:pt x="1953048" y="519741"/>
                  <a:pt x="1997415" y="490919"/>
                </a:cubicBezTo>
                <a:lnTo>
                  <a:pt x="2237636" y="317373"/>
                </a:lnTo>
                <a:cubicBezTo>
                  <a:pt x="2274307" y="290894"/>
                  <a:pt x="2274307" y="247841"/>
                  <a:pt x="2237636" y="221361"/>
                </a:cubicBezTo>
                <a:lnTo>
                  <a:pt x="1997701" y="48006"/>
                </a:lnTo>
                <a:cubicBezTo>
                  <a:pt x="1953334" y="19184"/>
                  <a:pt x="1902061" y="2743"/>
                  <a:pt x="1849206" y="381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9525" cap="flat">
            <a:noFill/>
            <a:prstDash val="solid"/>
            <a:miter/>
          </a:ln>
        </p:spPr>
        <p:txBody>
          <a:bodyPr vert="vert270" rtlCol="0" anchor="ctr"/>
          <a:lstStyle/>
          <a:p>
            <a:pPr algn="ctr"/>
            <a:r>
              <a:rPr lang="de-DE" sz="1000" b="1" dirty="0">
                <a:solidFill>
                  <a:schemeClr val="bg1"/>
                </a:solidFill>
              </a:rPr>
              <a:t>Mission</a:t>
            </a:r>
          </a:p>
          <a:p>
            <a:pPr algn="ctr"/>
            <a:r>
              <a:rPr lang="de-DE" sz="1000" b="1" dirty="0">
                <a:solidFill>
                  <a:schemeClr val="bg1"/>
                </a:solidFill>
              </a:rPr>
              <a:t>analysis</a:t>
            </a:r>
          </a:p>
        </p:txBody>
      </p:sp>
      <p:sp>
        <p:nvSpPr>
          <p:cNvPr id="14" name="Grafik 16">
            <a:extLst>
              <a:ext uri="{FF2B5EF4-FFF2-40B4-BE49-F238E27FC236}">
                <a16:creationId xmlns:a16="http://schemas.microsoft.com/office/drawing/2014/main" id="{425EB44C-AAEA-C73D-F280-8040508F9D3E}"/>
              </a:ext>
            </a:extLst>
          </p:cNvPr>
          <p:cNvSpPr/>
          <p:nvPr/>
        </p:nvSpPr>
        <p:spPr>
          <a:xfrm rot="5400000">
            <a:off x="647743" y="2630713"/>
            <a:ext cx="1080120" cy="883145"/>
          </a:xfrm>
          <a:custGeom>
            <a:avLst/>
            <a:gdLst>
              <a:gd name="connsiteX0" fmla="*/ 39171 w 2265246"/>
              <a:gd name="connsiteY0" fmla="*/ -286 h 538829"/>
              <a:gd name="connsiteX1" fmla="*/ 23931 w 2265246"/>
              <a:gd name="connsiteY1" fmla="*/ 47339 h 538829"/>
              <a:gd name="connsiteX2" fmla="*/ 263199 w 2265246"/>
              <a:gd name="connsiteY2" fmla="*/ 217742 h 538829"/>
              <a:gd name="connsiteX3" fmla="*/ 263770 w 2265246"/>
              <a:gd name="connsiteY3" fmla="*/ 313754 h 538829"/>
              <a:gd name="connsiteX4" fmla="*/ 23264 w 2265246"/>
              <a:gd name="connsiteY4" fmla="*/ 490061 h 538829"/>
              <a:gd name="connsiteX5" fmla="*/ 39171 w 2265246"/>
              <a:gd name="connsiteY5" fmla="*/ 538544 h 538829"/>
              <a:gd name="connsiteX6" fmla="*/ 1848921 w 2265246"/>
              <a:gd name="connsiteY6" fmla="*/ 538544 h 538829"/>
              <a:gd name="connsiteX7" fmla="*/ 1997415 w 2265246"/>
              <a:gd name="connsiteY7" fmla="*/ 490919 h 538829"/>
              <a:gd name="connsiteX8" fmla="*/ 2237636 w 2265246"/>
              <a:gd name="connsiteY8" fmla="*/ 317373 h 538829"/>
              <a:gd name="connsiteX9" fmla="*/ 2237636 w 2265246"/>
              <a:gd name="connsiteY9" fmla="*/ 221361 h 538829"/>
              <a:gd name="connsiteX10" fmla="*/ 1997701 w 2265246"/>
              <a:gd name="connsiteY10" fmla="*/ 48006 h 538829"/>
              <a:gd name="connsiteX11" fmla="*/ 1849206 w 2265246"/>
              <a:gd name="connsiteY11" fmla="*/ 381 h 538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65246" h="538829">
                <a:moveTo>
                  <a:pt x="39171" y="-286"/>
                </a:moveTo>
                <a:cubicBezTo>
                  <a:pt x="-6168" y="-286"/>
                  <a:pt x="-13026" y="20955"/>
                  <a:pt x="23931" y="47339"/>
                </a:cubicBezTo>
                <a:lnTo>
                  <a:pt x="263199" y="217742"/>
                </a:lnTo>
                <a:cubicBezTo>
                  <a:pt x="300060" y="244031"/>
                  <a:pt x="300346" y="286988"/>
                  <a:pt x="263770" y="313754"/>
                </a:cubicBezTo>
                <a:lnTo>
                  <a:pt x="23264" y="490061"/>
                </a:lnTo>
                <a:cubicBezTo>
                  <a:pt x="-13312" y="516827"/>
                  <a:pt x="-6168" y="538544"/>
                  <a:pt x="39171" y="538544"/>
                </a:cubicBezTo>
                <a:lnTo>
                  <a:pt x="1848921" y="538544"/>
                </a:lnTo>
                <a:cubicBezTo>
                  <a:pt x="1901775" y="536181"/>
                  <a:pt x="1953048" y="519741"/>
                  <a:pt x="1997415" y="490919"/>
                </a:cubicBezTo>
                <a:lnTo>
                  <a:pt x="2237636" y="317373"/>
                </a:lnTo>
                <a:cubicBezTo>
                  <a:pt x="2274307" y="290894"/>
                  <a:pt x="2274307" y="247841"/>
                  <a:pt x="2237636" y="221361"/>
                </a:cubicBezTo>
                <a:lnTo>
                  <a:pt x="1997701" y="48006"/>
                </a:lnTo>
                <a:cubicBezTo>
                  <a:pt x="1953334" y="19184"/>
                  <a:pt x="1902061" y="2743"/>
                  <a:pt x="1849206" y="381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9525" cap="flat">
            <a:noFill/>
            <a:prstDash val="solid"/>
            <a:miter/>
          </a:ln>
        </p:spPr>
        <p:txBody>
          <a:bodyPr vert="vert270" rtlCol="0" anchor="ctr"/>
          <a:lstStyle/>
          <a:p>
            <a:pPr algn="ctr"/>
            <a:r>
              <a:rPr lang="de-DE" sz="1000" b="1" dirty="0">
                <a:solidFill>
                  <a:schemeClr val="bg1"/>
                </a:solidFill>
              </a:rPr>
              <a:t>Data acquisition</a:t>
            </a:r>
          </a:p>
        </p:txBody>
      </p:sp>
      <p:sp>
        <p:nvSpPr>
          <p:cNvPr id="17" name="Grafik 16">
            <a:extLst>
              <a:ext uri="{FF2B5EF4-FFF2-40B4-BE49-F238E27FC236}">
                <a16:creationId xmlns:a16="http://schemas.microsoft.com/office/drawing/2014/main" id="{396E2C15-B4D8-0C19-A008-55ED36CDF9F1}"/>
              </a:ext>
            </a:extLst>
          </p:cNvPr>
          <p:cNvSpPr/>
          <p:nvPr/>
        </p:nvSpPr>
        <p:spPr>
          <a:xfrm rot="5400000">
            <a:off x="649871" y="3658491"/>
            <a:ext cx="1080120" cy="883145"/>
          </a:xfrm>
          <a:custGeom>
            <a:avLst/>
            <a:gdLst>
              <a:gd name="connsiteX0" fmla="*/ 39171 w 2265246"/>
              <a:gd name="connsiteY0" fmla="*/ -286 h 538829"/>
              <a:gd name="connsiteX1" fmla="*/ 23931 w 2265246"/>
              <a:gd name="connsiteY1" fmla="*/ 47339 h 538829"/>
              <a:gd name="connsiteX2" fmla="*/ 263199 w 2265246"/>
              <a:gd name="connsiteY2" fmla="*/ 217742 h 538829"/>
              <a:gd name="connsiteX3" fmla="*/ 263770 w 2265246"/>
              <a:gd name="connsiteY3" fmla="*/ 313754 h 538829"/>
              <a:gd name="connsiteX4" fmla="*/ 23264 w 2265246"/>
              <a:gd name="connsiteY4" fmla="*/ 490061 h 538829"/>
              <a:gd name="connsiteX5" fmla="*/ 39171 w 2265246"/>
              <a:gd name="connsiteY5" fmla="*/ 538544 h 538829"/>
              <a:gd name="connsiteX6" fmla="*/ 1848921 w 2265246"/>
              <a:gd name="connsiteY6" fmla="*/ 538544 h 538829"/>
              <a:gd name="connsiteX7" fmla="*/ 1997415 w 2265246"/>
              <a:gd name="connsiteY7" fmla="*/ 490919 h 538829"/>
              <a:gd name="connsiteX8" fmla="*/ 2237636 w 2265246"/>
              <a:gd name="connsiteY8" fmla="*/ 317373 h 538829"/>
              <a:gd name="connsiteX9" fmla="*/ 2237636 w 2265246"/>
              <a:gd name="connsiteY9" fmla="*/ 221361 h 538829"/>
              <a:gd name="connsiteX10" fmla="*/ 1997701 w 2265246"/>
              <a:gd name="connsiteY10" fmla="*/ 48006 h 538829"/>
              <a:gd name="connsiteX11" fmla="*/ 1849206 w 2265246"/>
              <a:gd name="connsiteY11" fmla="*/ 381 h 538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65246" h="538829">
                <a:moveTo>
                  <a:pt x="39171" y="-286"/>
                </a:moveTo>
                <a:cubicBezTo>
                  <a:pt x="-6168" y="-286"/>
                  <a:pt x="-13026" y="20955"/>
                  <a:pt x="23931" y="47339"/>
                </a:cubicBezTo>
                <a:lnTo>
                  <a:pt x="263199" y="217742"/>
                </a:lnTo>
                <a:cubicBezTo>
                  <a:pt x="300060" y="244031"/>
                  <a:pt x="300346" y="286988"/>
                  <a:pt x="263770" y="313754"/>
                </a:cubicBezTo>
                <a:lnTo>
                  <a:pt x="23264" y="490061"/>
                </a:lnTo>
                <a:cubicBezTo>
                  <a:pt x="-13312" y="516827"/>
                  <a:pt x="-6168" y="538544"/>
                  <a:pt x="39171" y="538544"/>
                </a:cubicBezTo>
                <a:lnTo>
                  <a:pt x="1848921" y="538544"/>
                </a:lnTo>
                <a:cubicBezTo>
                  <a:pt x="1901775" y="536181"/>
                  <a:pt x="1953048" y="519741"/>
                  <a:pt x="1997415" y="490919"/>
                </a:cubicBezTo>
                <a:lnTo>
                  <a:pt x="2237636" y="317373"/>
                </a:lnTo>
                <a:cubicBezTo>
                  <a:pt x="2274307" y="290894"/>
                  <a:pt x="2274307" y="247841"/>
                  <a:pt x="2237636" y="221361"/>
                </a:cubicBezTo>
                <a:lnTo>
                  <a:pt x="1997701" y="48006"/>
                </a:lnTo>
                <a:cubicBezTo>
                  <a:pt x="1953334" y="19184"/>
                  <a:pt x="1902061" y="2743"/>
                  <a:pt x="1849206" y="381"/>
                </a:cubicBez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vert="vert270" rtlCol="0" anchor="ctr"/>
          <a:lstStyle/>
          <a:p>
            <a:pPr algn="ctr"/>
            <a:r>
              <a:rPr lang="de-DE" sz="1000" b="1" dirty="0">
                <a:solidFill>
                  <a:schemeClr val="bg1"/>
                </a:solidFill>
              </a:rPr>
              <a:t>Raw data processing</a:t>
            </a:r>
          </a:p>
        </p:txBody>
      </p:sp>
      <p:sp>
        <p:nvSpPr>
          <p:cNvPr id="19" name="Grafik 16">
            <a:extLst>
              <a:ext uri="{FF2B5EF4-FFF2-40B4-BE49-F238E27FC236}">
                <a16:creationId xmlns:a16="http://schemas.microsoft.com/office/drawing/2014/main" id="{6DF7EA28-0C9D-8F90-7D3B-CDC823D671D1}"/>
              </a:ext>
            </a:extLst>
          </p:cNvPr>
          <p:cNvSpPr/>
          <p:nvPr/>
        </p:nvSpPr>
        <p:spPr>
          <a:xfrm rot="5400000">
            <a:off x="647743" y="4685096"/>
            <a:ext cx="1080120" cy="883145"/>
          </a:xfrm>
          <a:custGeom>
            <a:avLst/>
            <a:gdLst>
              <a:gd name="connsiteX0" fmla="*/ 39171 w 2265246"/>
              <a:gd name="connsiteY0" fmla="*/ -286 h 538829"/>
              <a:gd name="connsiteX1" fmla="*/ 23931 w 2265246"/>
              <a:gd name="connsiteY1" fmla="*/ 47339 h 538829"/>
              <a:gd name="connsiteX2" fmla="*/ 263199 w 2265246"/>
              <a:gd name="connsiteY2" fmla="*/ 217742 h 538829"/>
              <a:gd name="connsiteX3" fmla="*/ 263770 w 2265246"/>
              <a:gd name="connsiteY3" fmla="*/ 313754 h 538829"/>
              <a:gd name="connsiteX4" fmla="*/ 23264 w 2265246"/>
              <a:gd name="connsiteY4" fmla="*/ 490061 h 538829"/>
              <a:gd name="connsiteX5" fmla="*/ 39171 w 2265246"/>
              <a:gd name="connsiteY5" fmla="*/ 538544 h 538829"/>
              <a:gd name="connsiteX6" fmla="*/ 1848921 w 2265246"/>
              <a:gd name="connsiteY6" fmla="*/ 538544 h 538829"/>
              <a:gd name="connsiteX7" fmla="*/ 1997415 w 2265246"/>
              <a:gd name="connsiteY7" fmla="*/ 490919 h 538829"/>
              <a:gd name="connsiteX8" fmla="*/ 2237636 w 2265246"/>
              <a:gd name="connsiteY8" fmla="*/ 317373 h 538829"/>
              <a:gd name="connsiteX9" fmla="*/ 2237636 w 2265246"/>
              <a:gd name="connsiteY9" fmla="*/ 221361 h 538829"/>
              <a:gd name="connsiteX10" fmla="*/ 1997701 w 2265246"/>
              <a:gd name="connsiteY10" fmla="*/ 48006 h 538829"/>
              <a:gd name="connsiteX11" fmla="*/ 1849206 w 2265246"/>
              <a:gd name="connsiteY11" fmla="*/ 381 h 538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65246" h="538829">
                <a:moveTo>
                  <a:pt x="39171" y="-286"/>
                </a:moveTo>
                <a:cubicBezTo>
                  <a:pt x="-6168" y="-286"/>
                  <a:pt x="-13026" y="20955"/>
                  <a:pt x="23931" y="47339"/>
                </a:cubicBezTo>
                <a:lnTo>
                  <a:pt x="263199" y="217742"/>
                </a:lnTo>
                <a:cubicBezTo>
                  <a:pt x="300060" y="244031"/>
                  <a:pt x="300346" y="286988"/>
                  <a:pt x="263770" y="313754"/>
                </a:cubicBezTo>
                <a:lnTo>
                  <a:pt x="23264" y="490061"/>
                </a:lnTo>
                <a:cubicBezTo>
                  <a:pt x="-13312" y="516827"/>
                  <a:pt x="-6168" y="538544"/>
                  <a:pt x="39171" y="538544"/>
                </a:cubicBezTo>
                <a:lnTo>
                  <a:pt x="1848921" y="538544"/>
                </a:lnTo>
                <a:cubicBezTo>
                  <a:pt x="1901775" y="536181"/>
                  <a:pt x="1953048" y="519741"/>
                  <a:pt x="1997415" y="490919"/>
                </a:cubicBezTo>
                <a:lnTo>
                  <a:pt x="2237636" y="317373"/>
                </a:lnTo>
                <a:cubicBezTo>
                  <a:pt x="2274307" y="290894"/>
                  <a:pt x="2274307" y="247841"/>
                  <a:pt x="2237636" y="221361"/>
                </a:cubicBezTo>
                <a:lnTo>
                  <a:pt x="1997701" y="48006"/>
                </a:lnTo>
                <a:cubicBezTo>
                  <a:pt x="1953334" y="19184"/>
                  <a:pt x="1902061" y="2743"/>
                  <a:pt x="1849206" y="381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9525" cap="flat">
            <a:noFill/>
            <a:prstDash val="solid"/>
            <a:miter/>
          </a:ln>
        </p:spPr>
        <p:txBody>
          <a:bodyPr vert="vert270" rtlCol="0" anchor="ctr"/>
          <a:lstStyle/>
          <a:p>
            <a:pPr algn="ctr"/>
            <a:r>
              <a:rPr lang="de-DE" sz="1000" b="1" dirty="0">
                <a:solidFill>
                  <a:schemeClr val="bg1"/>
                </a:solidFill>
              </a:rPr>
              <a:t>Data</a:t>
            </a:r>
          </a:p>
          <a:p>
            <a:pPr algn="ctr"/>
            <a:r>
              <a:rPr lang="de-DE" sz="1000" b="1" dirty="0">
                <a:solidFill>
                  <a:schemeClr val="bg1"/>
                </a:solidFill>
              </a:rPr>
              <a:t>analysis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hteck 5">
                <a:extLst>
                  <a:ext uri="{FF2B5EF4-FFF2-40B4-BE49-F238E27FC236}">
                    <a16:creationId xmlns:a16="http://schemas.microsoft.com/office/drawing/2014/main" id="{81ECC82B-14EB-A428-2388-23C7737CD73C}"/>
                  </a:ext>
                </a:extLst>
              </p:cNvPr>
              <p:cNvSpPr/>
              <p:nvPr/>
            </p:nvSpPr>
            <p:spPr>
              <a:xfrm>
                <a:off x="2279576" y="1556792"/>
                <a:ext cx="4358136" cy="403244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44000" tIns="144000" rIns="144000" bIns="144000" rtlCol="0" anchor="t"/>
              <a:lstStyle/>
              <a:p>
                <a:pPr algn="ctr">
                  <a:spcAft>
                    <a:spcPts val="600"/>
                  </a:spcAft>
                </a:pPr>
                <a:r>
                  <a:rPr lang="en-US" sz="1600" b="1" dirty="0">
                    <a:solidFill>
                      <a:schemeClr val="tx1"/>
                    </a:solidFill>
                  </a:rPr>
                  <a:t>InSAR phase unwrapping</a:t>
                </a:r>
              </a:p>
              <a:p>
                <a:pPr algn="ctr">
                  <a:spcAft>
                    <a:spcPts val="600"/>
                  </a:spcAft>
                </a:pPr>
                <a:r>
                  <a:rPr lang="en-US" sz="1600" dirty="0">
                    <a:solidFill>
                      <a:schemeClr val="tx1"/>
                    </a:solidFill>
                  </a:rPr>
                  <a:t>Generation of 3D topography maps from modulo 2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sz="1200" dirty="0">
                    <a:solidFill>
                      <a:schemeClr val="tx1"/>
                    </a:solidFill>
                  </a:rPr>
                  <a:t> </a:t>
                </a:r>
                <a:r>
                  <a:rPr lang="en-US" sz="1600" dirty="0">
                    <a:solidFill>
                      <a:schemeClr val="tx1"/>
                    </a:solidFill>
                  </a:rPr>
                  <a:t>phase maps</a:t>
                </a:r>
                <a:endParaRPr lang="en-US" sz="1200" dirty="0">
                  <a:solidFill>
                    <a:schemeClr val="tx1"/>
                  </a:solidFill>
                </a:endParaRPr>
              </a:p>
              <a:p>
                <a:pPr algn="ctr">
                  <a:spcAft>
                    <a:spcPts val="600"/>
                  </a:spcAft>
                </a:pPr>
                <a:endParaRPr lang="pt-BR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Rechteck 5">
                <a:extLst>
                  <a:ext uri="{FF2B5EF4-FFF2-40B4-BE49-F238E27FC236}">
                    <a16:creationId xmlns:a16="http://schemas.microsoft.com/office/drawing/2014/main" id="{81ECC82B-14EB-A428-2388-23C7737CD73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9576" y="1556792"/>
                <a:ext cx="4358136" cy="403244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Picture 21">
            <a:extLst>
              <a:ext uri="{FF2B5EF4-FFF2-40B4-BE49-F238E27FC236}">
                <a16:creationId xmlns:a16="http://schemas.microsoft.com/office/drawing/2014/main" id="{115CF37B-7AB7-9AFB-0BE1-6622172D32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93374" y="2777952"/>
            <a:ext cx="3130539" cy="236839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F51EAFC-1249-58FA-6303-30F0527C75B9}"/>
              </a:ext>
            </a:extLst>
          </p:cNvPr>
          <p:cNvSpPr txBox="1"/>
          <p:nvPr/>
        </p:nvSpPr>
        <p:spPr>
          <a:xfrm>
            <a:off x="2728323" y="5221041"/>
            <a:ext cx="36960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" dirty="0"/>
              <a:t>Kelany, K. A. H., Dimopoulos, N., Adolphs, C. P. J., Barabadi, B., &amp; Baniasadi, A. (n.d.). </a:t>
            </a:r>
            <a:r>
              <a:rPr lang="en-US" sz="600" i="1" dirty="0"/>
              <a:t>Quantum Annealing Approaches to the Phase-Unwrapping Problem in Synthetic-Aperture Radar Imaging</a:t>
            </a:r>
            <a:r>
              <a:rPr lang="en-US" sz="600" dirty="0"/>
              <a:t>.</a:t>
            </a:r>
          </a:p>
        </p:txBody>
      </p:sp>
      <p:pic>
        <p:nvPicPr>
          <p:cNvPr id="4" name="Picture 3" descr="An Introduction To Surrogate Optimization: Intuition, illustration ...">
            <a:extLst>
              <a:ext uri="{FF2B5EF4-FFF2-40B4-BE49-F238E27FC236}">
                <a16:creationId xmlns:a16="http://schemas.microsoft.com/office/drawing/2014/main" id="{093995BF-96EC-72CB-A4CF-6CDC823F0F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5655" y="1259375"/>
            <a:ext cx="1187566" cy="63138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n Introduction To Surrogate Optimization: Intuition, illustration ...">
            <a:extLst>
              <a:ext uri="{FF2B5EF4-FFF2-40B4-BE49-F238E27FC236}">
                <a16:creationId xmlns:a16="http://schemas.microsoft.com/office/drawing/2014/main" id="{CD94F94C-C20D-58D9-2F69-2BEB81FED3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5843" y="1218961"/>
            <a:ext cx="1187566" cy="63138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itel 1">
            <a:extLst>
              <a:ext uri="{FF2B5EF4-FFF2-40B4-BE49-F238E27FC236}">
                <a16:creationId xmlns:a16="http://schemas.microsoft.com/office/drawing/2014/main" id="{B75466D4-F51C-F07E-D47F-D4040A940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363" y="323850"/>
            <a:ext cx="11449050" cy="1125538"/>
          </a:xfrm>
        </p:spPr>
        <p:txBody>
          <a:bodyPr/>
          <a:lstStyle/>
          <a:p>
            <a:r>
              <a:rPr lang="en-US" dirty="0"/>
              <a:t>Contributions to q</a:t>
            </a:r>
            <a:r>
              <a:rPr lang="en-US" noProof="0" dirty="0" err="1"/>
              <a:t>uantum</a:t>
            </a:r>
            <a:r>
              <a:rPr lang="en-US" noProof="0" dirty="0"/>
              <a:t> computing for Earth observation</a:t>
            </a:r>
          </a:p>
        </p:txBody>
      </p:sp>
    </p:spTree>
    <p:extLst>
      <p:ext uri="{BB962C8B-B14F-4D97-AF65-F5344CB8AC3E}">
        <p14:creationId xmlns:p14="http://schemas.microsoft.com/office/powerpoint/2010/main" val="1348425582"/>
      </p:ext>
    </p:extLst>
  </p:cSld>
  <p:clrMapOvr>
    <a:masterClrMapping/>
  </p:clrMapOvr>
  <p:transition spd="med">
    <p:pull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5">
            <a:extLst>
              <a:ext uri="{FF2B5EF4-FFF2-40B4-BE49-F238E27FC236}">
                <a16:creationId xmlns:a16="http://schemas.microsoft.com/office/drawing/2014/main" id="{094B544D-2C63-3D5E-FCB8-4E1CF1048D22}"/>
              </a:ext>
            </a:extLst>
          </p:cNvPr>
          <p:cNvSpPr/>
          <p:nvPr/>
        </p:nvSpPr>
        <p:spPr>
          <a:xfrm>
            <a:off x="7029498" y="1558476"/>
            <a:ext cx="4543070" cy="400305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/>
          <a:lstStyle/>
          <a:p>
            <a:pPr algn="ctr">
              <a:spcAft>
                <a:spcPts val="600"/>
              </a:spcAft>
            </a:pPr>
            <a:r>
              <a:rPr lang="en-US" sz="1600" b="1" dirty="0">
                <a:solidFill>
                  <a:schemeClr val="tx1"/>
                </a:solidFill>
                <a:latin typeface="+mj-lt"/>
              </a:rPr>
              <a:t>Semantic segmentation</a:t>
            </a:r>
          </a:p>
          <a:p>
            <a:pPr algn="ctr">
              <a:spcAft>
                <a:spcPts val="600"/>
              </a:spcAft>
            </a:pPr>
            <a:r>
              <a:rPr lang="en-US" sz="1600" dirty="0">
                <a:solidFill>
                  <a:schemeClr val="tx1"/>
                </a:solidFill>
              </a:rPr>
              <a:t>Supervised pixel-based or region-based kernel methods (quantum kernels, quantum SVM) </a:t>
            </a:r>
            <a:endParaRPr lang="pt-BR" sz="1200" dirty="0">
              <a:solidFill>
                <a:schemeClr val="tx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D16619C-3393-4C40-A047-6B58736218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Contributions to quantum computing for Earth observation</a:t>
            </a:r>
          </a:p>
        </p:txBody>
      </p:sp>
      <p:sp>
        <p:nvSpPr>
          <p:cNvPr id="15" name="Datumsplatzhalter 14">
            <a:extLst>
              <a:ext uri="{FF2B5EF4-FFF2-40B4-BE49-F238E27FC236}">
                <a16:creationId xmlns:a16="http://schemas.microsoft.com/office/drawing/2014/main" id="{822643DC-E385-41CB-B6AA-694766B1AF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15/04/2024</a:t>
            </a:r>
            <a:endParaRPr lang="de-D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5881D94-89C1-F07A-021D-933B87C23E2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 dirty="0"/>
              <a:t>Page </a:t>
            </a:r>
            <a:fld id="{A52F4D17-1AD6-42D9-B93A-EB002C62F438}" type="slidenum">
              <a:rPr lang="de-DE" smtClean="0"/>
              <a:pPr/>
              <a:t>19</a:t>
            </a:fld>
            <a:endParaRPr lang="de-DE" dirty="0"/>
          </a:p>
        </p:txBody>
      </p:sp>
      <p:sp>
        <p:nvSpPr>
          <p:cNvPr id="18" name="Rechteck 5">
            <a:extLst>
              <a:ext uri="{FF2B5EF4-FFF2-40B4-BE49-F238E27FC236}">
                <a16:creationId xmlns:a16="http://schemas.microsoft.com/office/drawing/2014/main" id="{10CC06A6-97E9-9070-BAF1-1896C62E6AEF}"/>
              </a:ext>
            </a:extLst>
          </p:cNvPr>
          <p:cNvSpPr/>
          <p:nvPr/>
        </p:nvSpPr>
        <p:spPr>
          <a:xfrm>
            <a:off x="2025843" y="1558476"/>
            <a:ext cx="4609316" cy="400305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/>
          <a:lstStyle/>
          <a:p>
            <a:pPr algn="ctr">
              <a:spcAft>
                <a:spcPts val="600"/>
              </a:spcAft>
            </a:pPr>
            <a:r>
              <a:rPr lang="en-US" sz="1600" b="1" dirty="0">
                <a:solidFill>
                  <a:schemeClr val="tx1"/>
                </a:solidFill>
                <a:latin typeface="+mj-lt"/>
              </a:rPr>
              <a:t>Event detection</a:t>
            </a:r>
          </a:p>
          <a:p>
            <a:pPr algn="ctr">
              <a:spcAft>
                <a:spcPts val="600"/>
              </a:spcAft>
            </a:pPr>
            <a:r>
              <a:rPr lang="en-US" sz="1600" dirty="0">
                <a:solidFill>
                  <a:schemeClr val="tx1"/>
                </a:solidFill>
              </a:rPr>
              <a:t>Supervised training of hybrid quantum convolutional neural networks on multispectral image datasets</a:t>
            </a:r>
            <a:endParaRPr lang="pt-BR" sz="1200" dirty="0">
              <a:solidFill>
                <a:schemeClr val="tx1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1F7A358-801F-0E90-2A00-3E4CD4A6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9617" y="3046206"/>
            <a:ext cx="3384376" cy="166303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12CB51A-6271-7460-7F44-1A567016E201}"/>
              </a:ext>
            </a:extLst>
          </p:cNvPr>
          <p:cNvSpPr txBox="1"/>
          <p:nvPr/>
        </p:nvSpPr>
        <p:spPr>
          <a:xfrm>
            <a:off x="2567608" y="4787860"/>
            <a:ext cx="3600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" dirty="0"/>
              <a:t>A. Sebastianelli, D. A. Zaidenberg, D. Spiller, B. L. Saux, and S. L. Ullo, “On Circuit-Based Hybrid Quantum Neural Networks for Remote Sensing Imagery Classification,” IEEE Journal of Selected Topics in Applied Earth Observations and Remote Sensing, vol. 15, pp. 565–580, 2022.</a:t>
            </a:r>
          </a:p>
        </p:txBody>
      </p:sp>
      <p:sp>
        <p:nvSpPr>
          <p:cNvPr id="4" name="Grafik 16">
            <a:extLst>
              <a:ext uri="{FF2B5EF4-FFF2-40B4-BE49-F238E27FC236}">
                <a16:creationId xmlns:a16="http://schemas.microsoft.com/office/drawing/2014/main" id="{DDEB2AEA-886E-52DE-D3F5-3BD22961B48B}"/>
              </a:ext>
            </a:extLst>
          </p:cNvPr>
          <p:cNvSpPr/>
          <p:nvPr/>
        </p:nvSpPr>
        <p:spPr>
          <a:xfrm rot="5400000">
            <a:off x="637617" y="1602936"/>
            <a:ext cx="1080120" cy="883145"/>
          </a:xfrm>
          <a:custGeom>
            <a:avLst/>
            <a:gdLst>
              <a:gd name="connsiteX0" fmla="*/ 39171 w 2265246"/>
              <a:gd name="connsiteY0" fmla="*/ -286 h 538829"/>
              <a:gd name="connsiteX1" fmla="*/ 23931 w 2265246"/>
              <a:gd name="connsiteY1" fmla="*/ 47339 h 538829"/>
              <a:gd name="connsiteX2" fmla="*/ 263199 w 2265246"/>
              <a:gd name="connsiteY2" fmla="*/ 217742 h 538829"/>
              <a:gd name="connsiteX3" fmla="*/ 263770 w 2265246"/>
              <a:gd name="connsiteY3" fmla="*/ 313754 h 538829"/>
              <a:gd name="connsiteX4" fmla="*/ 23264 w 2265246"/>
              <a:gd name="connsiteY4" fmla="*/ 490061 h 538829"/>
              <a:gd name="connsiteX5" fmla="*/ 39171 w 2265246"/>
              <a:gd name="connsiteY5" fmla="*/ 538544 h 538829"/>
              <a:gd name="connsiteX6" fmla="*/ 1848921 w 2265246"/>
              <a:gd name="connsiteY6" fmla="*/ 538544 h 538829"/>
              <a:gd name="connsiteX7" fmla="*/ 1997415 w 2265246"/>
              <a:gd name="connsiteY7" fmla="*/ 490919 h 538829"/>
              <a:gd name="connsiteX8" fmla="*/ 2237636 w 2265246"/>
              <a:gd name="connsiteY8" fmla="*/ 317373 h 538829"/>
              <a:gd name="connsiteX9" fmla="*/ 2237636 w 2265246"/>
              <a:gd name="connsiteY9" fmla="*/ 221361 h 538829"/>
              <a:gd name="connsiteX10" fmla="*/ 1997701 w 2265246"/>
              <a:gd name="connsiteY10" fmla="*/ 48006 h 538829"/>
              <a:gd name="connsiteX11" fmla="*/ 1849206 w 2265246"/>
              <a:gd name="connsiteY11" fmla="*/ 381 h 538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65246" h="538829">
                <a:moveTo>
                  <a:pt x="39171" y="-286"/>
                </a:moveTo>
                <a:cubicBezTo>
                  <a:pt x="-6168" y="-286"/>
                  <a:pt x="-13026" y="20955"/>
                  <a:pt x="23931" y="47339"/>
                </a:cubicBezTo>
                <a:lnTo>
                  <a:pt x="263199" y="217742"/>
                </a:lnTo>
                <a:cubicBezTo>
                  <a:pt x="300060" y="244031"/>
                  <a:pt x="300346" y="286988"/>
                  <a:pt x="263770" y="313754"/>
                </a:cubicBezTo>
                <a:lnTo>
                  <a:pt x="23264" y="490061"/>
                </a:lnTo>
                <a:cubicBezTo>
                  <a:pt x="-13312" y="516827"/>
                  <a:pt x="-6168" y="538544"/>
                  <a:pt x="39171" y="538544"/>
                </a:cubicBezTo>
                <a:lnTo>
                  <a:pt x="1848921" y="538544"/>
                </a:lnTo>
                <a:cubicBezTo>
                  <a:pt x="1901775" y="536181"/>
                  <a:pt x="1953048" y="519741"/>
                  <a:pt x="1997415" y="490919"/>
                </a:cubicBezTo>
                <a:lnTo>
                  <a:pt x="2237636" y="317373"/>
                </a:lnTo>
                <a:cubicBezTo>
                  <a:pt x="2274307" y="290894"/>
                  <a:pt x="2274307" y="247841"/>
                  <a:pt x="2237636" y="221361"/>
                </a:cubicBezTo>
                <a:lnTo>
                  <a:pt x="1997701" y="48006"/>
                </a:lnTo>
                <a:cubicBezTo>
                  <a:pt x="1953334" y="19184"/>
                  <a:pt x="1902061" y="2743"/>
                  <a:pt x="1849206" y="381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9525" cap="flat">
            <a:noFill/>
            <a:prstDash val="solid"/>
            <a:miter/>
          </a:ln>
        </p:spPr>
        <p:txBody>
          <a:bodyPr vert="vert270" rtlCol="0" anchor="ctr"/>
          <a:lstStyle/>
          <a:p>
            <a:pPr algn="ctr"/>
            <a:r>
              <a:rPr lang="de-DE" sz="1000" b="1" dirty="0">
                <a:solidFill>
                  <a:schemeClr val="bg1"/>
                </a:solidFill>
              </a:rPr>
              <a:t>Mission</a:t>
            </a:r>
          </a:p>
          <a:p>
            <a:pPr algn="ctr"/>
            <a:r>
              <a:rPr lang="de-DE" sz="1000" b="1" dirty="0">
                <a:solidFill>
                  <a:schemeClr val="bg1"/>
                </a:solidFill>
              </a:rPr>
              <a:t>analysis</a:t>
            </a:r>
          </a:p>
        </p:txBody>
      </p:sp>
      <p:sp>
        <p:nvSpPr>
          <p:cNvPr id="5" name="Grafik 16">
            <a:extLst>
              <a:ext uri="{FF2B5EF4-FFF2-40B4-BE49-F238E27FC236}">
                <a16:creationId xmlns:a16="http://schemas.microsoft.com/office/drawing/2014/main" id="{93B34CCD-903E-D67C-8416-6F6F6C508FF3}"/>
              </a:ext>
            </a:extLst>
          </p:cNvPr>
          <p:cNvSpPr/>
          <p:nvPr/>
        </p:nvSpPr>
        <p:spPr>
          <a:xfrm rot="5400000">
            <a:off x="647743" y="2630713"/>
            <a:ext cx="1080120" cy="883145"/>
          </a:xfrm>
          <a:custGeom>
            <a:avLst/>
            <a:gdLst>
              <a:gd name="connsiteX0" fmla="*/ 39171 w 2265246"/>
              <a:gd name="connsiteY0" fmla="*/ -286 h 538829"/>
              <a:gd name="connsiteX1" fmla="*/ 23931 w 2265246"/>
              <a:gd name="connsiteY1" fmla="*/ 47339 h 538829"/>
              <a:gd name="connsiteX2" fmla="*/ 263199 w 2265246"/>
              <a:gd name="connsiteY2" fmla="*/ 217742 h 538829"/>
              <a:gd name="connsiteX3" fmla="*/ 263770 w 2265246"/>
              <a:gd name="connsiteY3" fmla="*/ 313754 h 538829"/>
              <a:gd name="connsiteX4" fmla="*/ 23264 w 2265246"/>
              <a:gd name="connsiteY4" fmla="*/ 490061 h 538829"/>
              <a:gd name="connsiteX5" fmla="*/ 39171 w 2265246"/>
              <a:gd name="connsiteY5" fmla="*/ 538544 h 538829"/>
              <a:gd name="connsiteX6" fmla="*/ 1848921 w 2265246"/>
              <a:gd name="connsiteY6" fmla="*/ 538544 h 538829"/>
              <a:gd name="connsiteX7" fmla="*/ 1997415 w 2265246"/>
              <a:gd name="connsiteY7" fmla="*/ 490919 h 538829"/>
              <a:gd name="connsiteX8" fmla="*/ 2237636 w 2265246"/>
              <a:gd name="connsiteY8" fmla="*/ 317373 h 538829"/>
              <a:gd name="connsiteX9" fmla="*/ 2237636 w 2265246"/>
              <a:gd name="connsiteY9" fmla="*/ 221361 h 538829"/>
              <a:gd name="connsiteX10" fmla="*/ 1997701 w 2265246"/>
              <a:gd name="connsiteY10" fmla="*/ 48006 h 538829"/>
              <a:gd name="connsiteX11" fmla="*/ 1849206 w 2265246"/>
              <a:gd name="connsiteY11" fmla="*/ 381 h 538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65246" h="538829">
                <a:moveTo>
                  <a:pt x="39171" y="-286"/>
                </a:moveTo>
                <a:cubicBezTo>
                  <a:pt x="-6168" y="-286"/>
                  <a:pt x="-13026" y="20955"/>
                  <a:pt x="23931" y="47339"/>
                </a:cubicBezTo>
                <a:lnTo>
                  <a:pt x="263199" y="217742"/>
                </a:lnTo>
                <a:cubicBezTo>
                  <a:pt x="300060" y="244031"/>
                  <a:pt x="300346" y="286988"/>
                  <a:pt x="263770" y="313754"/>
                </a:cubicBezTo>
                <a:lnTo>
                  <a:pt x="23264" y="490061"/>
                </a:lnTo>
                <a:cubicBezTo>
                  <a:pt x="-13312" y="516827"/>
                  <a:pt x="-6168" y="538544"/>
                  <a:pt x="39171" y="538544"/>
                </a:cubicBezTo>
                <a:lnTo>
                  <a:pt x="1848921" y="538544"/>
                </a:lnTo>
                <a:cubicBezTo>
                  <a:pt x="1901775" y="536181"/>
                  <a:pt x="1953048" y="519741"/>
                  <a:pt x="1997415" y="490919"/>
                </a:cubicBezTo>
                <a:lnTo>
                  <a:pt x="2237636" y="317373"/>
                </a:lnTo>
                <a:cubicBezTo>
                  <a:pt x="2274307" y="290894"/>
                  <a:pt x="2274307" y="247841"/>
                  <a:pt x="2237636" y="221361"/>
                </a:cubicBezTo>
                <a:lnTo>
                  <a:pt x="1997701" y="48006"/>
                </a:lnTo>
                <a:cubicBezTo>
                  <a:pt x="1953334" y="19184"/>
                  <a:pt x="1902061" y="2743"/>
                  <a:pt x="1849206" y="381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9525" cap="flat">
            <a:noFill/>
            <a:prstDash val="solid"/>
            <a:miter/>
          </a:ln>
        </p:spPr>
        <p:txBody>
          <a:bodyPr vert="vert270" rtlCol="0" anchor="ctr"/>
          <a:lstStyle/>
          <a:p>
            <a:pPr algn="ctr"/>
            <a:r>
              <a:rPr lang="de-DE" sz="1000" b="1" dirty="0">
                <a:solidFill>
                  <a:schemeClr val="bg1"/>
                </a:solidFill>
              </a:rPr>
              <a:t>Data acquisition</a:t>
            </a:r>
          </a:p>
        </p:txBody>
      </p:sp>
      <p:sp>
        <p:nvSpPr>
          <p:cNvPr id="6" name="Grafik 16">
            <a:extLst>
              <a:ext uri="{FF2B5EF4-FFF2-40B4-BE49-F238E27FC236}">
                <a16:creationId xmlns:a16="http://schemas.microsoft.com/office/drawing/2014/main" id="{E8BD2683-7F2E-27C1-F54C-F1EDC36D82AE}"/>
              </a:ext>
            </a:extLst>
          </p:cNvPr>
          <p:cNvSpPr/>
          <p:nvPr/>
        </p:nvSpPr>
        <p:spPr>
          <a:xfrm rot="5400000">
            <a:off x="649871" y="3658491"/>
            <a:ext cx="1080120" cy="883145"/>
          </a:xfrm>
          <a:custGeom>
            <a:avLst/>
            <a:gdLst>
              <a:gd name="connsiteX0" fmla="*/ 39171 w 2265246"/>
              <a:gd name="connsiteY0" fmla="*/ -286 h 538829"/>
              <a:gd name="connsiteX1" fmla="*/ 23931 w 2265246"/>
              <a:gd name="connsiteY1" fmla="*/ 47339 h 538829"/>
              <a:gd name="connsiteX2" fmla="*/ 263199 w 2265246"/>
              <a:gd name="connsiteY2" fmla="*/ 217742 h 538829"/>
              <a:gd name="connsiteX3" fmla="*/ 263770 w 2265246"/>
              <a:gd name="connsiteY3" fmla="*/ 313754 h 538829"/>
              <a:gd name="connsiteX4" fmla="*/ 23264 w 2265246"/>
              <a:gd name="connsiteY4" fmla="*/ 490061 h 538829"/>
              <a:gd name="connsiteX5" fmla="*/ 39171 w 2265246"/>
              <a:gd name="connsiteY5" fmla="*/ 538544 h 538829"/>
              <a:gd name="connsiteX6" fmla="*/ 1848921 w 2265246"/>
              <a:gd name="connsiteY6" fmla="*/ 538544 h 538829"/>
              <a:gd name="connsiteX7" fmla="*/ 1997415 w 2265246"/>
              <a:gd name="connsiteY7" fmla="*/ 490919 h 538829"/>
              <a:gd name="connsiteX8" fmla="*/ 2237636 w 2265246"/>
              <a:gd name="connsiteY8" fmla="*/ 317373 h 538829"/>
              <a:gd name="connsiteX9" fmla="*/ 2237636 w 2265246"/>
              <a:gd name="connsiteY9" fmla="*/ 221361 h 538829"/>
              <a:gd name="connsiteX10" fmla="*/ 1997701 w 2265246"/>
              <a:gd name="connsiteY10" fmla="*/ 48006 h 538829"/>
              <a:gd name="connsiteX11" fmla="*/ 1849206 w 2265246"/>
              <a:gd name="connsiteY11" fmla="*/ 381 h 538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65246" h="538829">
                <a:moveTo>
                  <a:pt x="39171" y="-286"/>
                </a:moveTo>
                <a:cubicBezTo>
                  <a:pt x="-6168" y="-286"/>
                  <a:pt x="-13026" y="20955"/>
                  <a:pt x="23931" y="47339"/>
                </a:cubicBezTo>
                <a:lnTo>
                  <a:pt x="263199" y="217742"/>
                </a:lnTo>
                <a:cubicBezTo>
                  <a:pt x="300060" y="244031"/>
                  <a:pt x="300346" y="286988"/>
                  <a:pt x="263770" y="313754"/>
                </a:cubicBezTo>
                <a:lnTo>
                  <a:pt x="23264" y="490061"/>
                </a:lnTo>
                <a:cubicBezTo>
                  <a:pt x="-13312" y="516827"/>
                  <a:pt x="-6168" y="538544"/>
                  <a:pt x="39171" y="538544"/>
                </a:cubicBezTo>
                <a:lnTo>
                  <a:pt x="1848921" y="538544"/>
                </a:lnTo>
                <a:cubicBezTo>
                  <a:pt x="1901775" y="536181"/>
                  <a:pt x="1953048" y="519741"/>
                  <a:pt x="1997415" y="490919"/>
                </a:cubicBezTo>
                <a:lnTo>
                  <a:pt x="2237636" y="317373"/>
                </a:lnTo>
                <a:cubicBezTo>
                  <a:pt x="2274307" y="290894"/>
                  <a:pt x="2274307" y="247841"/>
                  <a:pt x="2237636" y="221361"/>
                </a:cubicBezTo>
                <a:lnTo>
                  <a:pt x="1997701" y="48006"/>
                </a:lnTo>
                <a:cubicBezTo>
                  <a:pt x="1953334" y="19184"/>
                  <a:pt x="1902061" y="2743"/>
                  <a:pt x="1849206" y="381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9525" cap="flat">
            <a:noFill/>
            <a:prstDash val="solid"/>
            <a:miter/>
          </a:ln>
        </p:spPr>
        <p:txBody>
          <a:bodyPr vert="vert270" rtlCol="0" anchor="ctr"/>
          <a:lstStyle/>
          <a:p>
            <a:pPr algn="ctr"/>
            <a:r>
              <a:rPr lang="de-DE" sz="1000" b="1" dirty="0">
                <a:solidFill>
                  <a:schemeClr val="bg1"/>
                </a:solidFill>
              </a:rPr>
              <a:t>Raw data processing</a:t>
            </a:r>
          </a:p>
        </p:txBody>
      </p:sp>
      <p:sp>
        <p:nvSpPr>
          <p:cNvPr id="7" name="Grafik 16">
            <a:extLst>
              <a:ext uri="{FF2B5EF4-FFF2-40B4-BE49-F238E27FC236}">
                <a16:creationId xmlns:a16="http://schemas.microsoft.com/office/drawing/2014/main" id="{82B38EB3-4F8F-2854-E682-754F7708832B}"/>
              </a:ext>
            </a:extLst>
          </p:cNvPr>
          <p:cNvSpPr/>
          <p:nvPr/>
        </p:nvSpPr>
        <p:spPr>
          <a:xfrm rot="5400000">
            <a:off x="647743" y="4685096"/>
            <a:ext cx="1080120" cy="883145"/>
          </a:xfrm>
          <a:custGeom>
            <a:avLst/>
            <a:gdLst>
              <a:gd name="connsiteX0" fmla="*/ 39171 w 2265246"/>
              <a:gd name="connsiteY0" fmla="*/ -286 h 538829"/>
              <a:gd name="connsiteX1" fmla="*/ 23931 w 2265246"/>
              <a:gd name="connsiteY1" fmla="*/ 47339 h 538829"/>
              <a:gd name="connsiteX2" fmla="*/ 263199 w 2265246"/>
              <a:gd name="connsiteY2" fmla="*/ 217742 h 538829"/>
              <a:gd name="connsiteX3" fmla="*/ 263770 w 2265246"/>
              <a:gd name="connsiteY3" fmla="*/ 313754 h 538829"/>
              <a:gd name="connsiteX4" fmla="*/ 23264 w 2265246"/>
              <a:gd name="connsiteY4" fmla="*/ 490061 h 538829"/>
              <a:gd name="connsiteX5" fmla="*/ 39171 w 2265246"/>
              <a:gd name="connsiteY5" fmla="*/ 538544 h 538829"/>
              <a:gd name="connsiteX6" fmla="*/ 1848921 w 2265246"/>
              <a:gd name="connsiteY6" fmla="*/ 538544 h 538829"/>
              <a:gd name="connsiteX7" fmla="*/ 1997415 w 2265246"/>
              <a:gd name="connsiteY7" fmla="*/ 490919 h 538829"/>
              <a:gd name="connsiteX8" fmla="*/ 2237636 w 2265246"/>
              <a:gd name="connsiteY8" fmla="*/ 317373 h 538829"/>
              <a:gd name="connsiteX9" fmla="*/ 2237636 w 2265246"/>
              <a:gd name="connsiteY9" fmla="*/ 221361 h 538829"/>
              <a:gd name="connsiteX10" fmla="*/ 1997701 w 2265246"/>
              <a:gd name="connsiteY10" fmla="*/ 48006 h 538829"/>
              <a:gd name="connsiteX11" fmla="*/ 1849206 w 2265246"/>
              <a:gd name="connsiteY11" fmla="*/ 381 h 538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65246" h="538829">
                <a:moveTo>
                  <a:pt x="39171" y="-286"/>
                </a:moveTo>
                <a:cubicBezTo>
                  <a:pt x="-6168" y="-286"/>
                  <a:pt x="-13026" y="20955"/>
                  <a:pt x="23931" y="47339"/>
                </a:cubicBezTo>
                <a:lnTo>
                  <a:pt x="263199" y="217742"/>
                </a:lnTo>
                <a:cubicBezTo>
                  <a:pt x="300060" y="244031"/>
                  <a:pt x="300346" y="286988"/>
                  <a:pt x="263770" y="313754"/>
                </a:cubicBezTo>
                <a:lnTo>
                  <a:pt x="23264" y="490061"/>
                </a:lnTo>
                <a:cubicBezTo>
                  <a:pt x="-13312" y="516827"/>
                  <a:pt x="-6168" y="538544"/>
                  <a:pt x="39171" y="538544"/>
                </a:cubicBezTo>
                <a:lnTo>
                  <a:pt x="1848921" y="538544"/>
                </a:lnTo>
                <a:cubicBezTo>
                  <a:pt x="1901775" y="536181"/>
                  <a:pt x="1953048" y="519741"/>
                  <a:pt x="1997415" y="490919"/>
                </a:cubicBezTo>
                <a:lnTo>
                  <a:pt x="2237636" y="317373"/>
                </a:lnTo>
                <a:cubicBezTo>
                  <a:pt x="2274307" y="290894"/>
                  <a:pt x="2274307" y="247841"/>
                  <a:pt x="2237636" y="221361"/>
                </a:cubicBezTo>
                <a:lnTo>
                  <a:pt x="1997701" y="48006"/>
                </a:lnTo>
                <a:cubicBezTo>
                  <a:pt x="1953334" y="19184"/>
                  <a:pt x="1902061" y="2743"/>
                  <a:pt x="1849206" y="381"/>
                </a:cubicBez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vert="vert270" rtlCol="0" anchor="ctr"/>
          <a:lstStyle/>
          <a:p>
            <a:pPr algn="ctr"/>
            <a:r>
              <a:rPr lang="de-DE" sz="1000" b="1" dirty="0">
                <a:solidFill>
                  <a:schemeClr val="bg1"/>
                </a:solidFill>
              </a:rPr>
              <a:t>Data</a:t>
            </a:r>
          </a:p>
          <a:p>
            <a:pPr algn="ctr"/>
            <a:r>
              <a:rPr lang="de-DE" sz="1000" b="1" dirty="0">
                <a:solidFill>
                  <a:schemeClr val="bg1"/>
                </a:solidFill>
              </a:rPr>
              <a:t>analysis</a:t>
            </a:r>
          </a:p>
        </p:txBody>
      </p:sp>
      <p:pic>
        <p:nvPicPr>
          <p:cNvPr id="13" name="Picture 8" descr="Layerwise learning for Quantum Neural Networks — The TensorFlow Blog">
            <a:extLst>
              <a:ext uri="{FF2B5EF4-FFF2-40B4-BE49-F238E27FC236}">
                <a16:creationId xmlns:a16="http://schemas.microsoft.com/office/drawing/2014/main" id="{51B3DA00-84AD-DF1B-244E-02BCCE05FA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3638" y="1204301"/>
            <a:ext cx="1368739" cy="70367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 descr="Layerwise learning for Quantum Neural Networks — The TensorFlow Blog">
            <a:extLst>
              <a:ext uri="{FF2B5EF4-FFF2-40B4-BE49-F238E27FC236}">
                <a16:creationId xmlns:a16="http://schemas.microsoft.com/office/drawing/2014/main" id="{68B94257-DD5D-57B3-1E84-FBE015C713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3607" y="1192114"/>
            <a:ext cx="1368739" cy="70367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B6BCCA3-2115-1BDB-921B-14B38659085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50182" b="590"/>
          <a:stretch/>
        </p:blipFill>
        <p:spPr>
          <a:xfrm>
            <a:off x="7464152" y="2926245"/>
            <a:ext cx="3799445" cy="2046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783199"/>
      </p:ext>
    </p:extLst>
  </p:cSld>
  <p:clrMapOvr>
    <a:masterClrMapping/>
  </p:clrMapOvr>
  <p:transition spd="med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C0AF85-E777-43F9-995C-9D46568F37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24000"/>
            <a:ext cx="11449050" cy="656728"/>
          </a:xfrm>
        </p:spPr>
        <p:txBody>
          <a:bodyPr/>
          <a:lstStyle/>
          <a:p>
            <a:r>
              <a:rPr lang="en-US" sz="2800" dirty="0"/>
              <a:t>Driving questions for the tutorial</a:t>
            </a:r>
            <a:endParaRPr lang="en-US" sz="2800" noProof="0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A3068E6-20EA-43D4-B4AD-ED0E7D7726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15/04/2024</a:t>
            </a:r>
            <a:endParaRPr lang="de-DE" dirty="0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4C3C4C36-2917-4BE1-BC2D-A9E5F9F919C3}"/>
              </a:ext>
            </a:extLst>
          </p:cNvPr>
          <p:cNvSpPr/>
          <p:nvPr/>
        </p:nvSpPr>
        <p:spPr>
          <a:xfrm>
            <a:off x="360000" y="2034264"/>
            <a:ext cx="11449050" cy="50405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</a:pPr>
            <a:r>
              <a:rPr lang="pt-BR" b="1" dirty="0">
                <a:solidFill>
                  <a:schemeClr val="tx1"/>
                </a:solidFill>
              </a:rPr>
              <a:t>What is quantum computing?</a:t>
            </a:r>
          </a:p>
        </p:txBody>
      </p:sp>
      <p:sp>
        <p:nvSpPr>
          <p:cNvPr id="7" name="Grafik 6">
            <a:extLst>
              <a:ext uri="{FF2B5EF4-FFF2-40B4-BE49-F238E27FC236}">
                <a16:creationId xmlns:a16="http://schemas.microsoft.com/office/drawing/2014/main" id="{9664AE55-8BD7-4D4F-8F2F-6D997D2AB64E}"/>
              </a:ext>
            </a:extLst>
          </p:cNvPr>
          <p:cNvSpPr/>
          <p:nvPr/>
        </p:nvSpPr>
        <p:spPr>
          <a:xfrm>
            <a:off x="478030" y="2116791"/>
            <a:ext cx="170101" cy="339002"/>
          </a:xfrm>
          <a:custGeom>
            <a:avLst/>
            <a:gdLst>
              <a:gd name="connsiteX0" fmla="*/ -194 w 658120"/>
              <a:gd name="connsiteY0" fmla="*/ 1190768 h 1311598"/>
              <a:gd name="connsiteX1" fmla="*/ 163827 w 658120"/>
              <a:gd name="connsiteY1" fmla="*/ 1257443 h 1311598"/>
              <a:gd name="connsiteX2" fmla="*/ 589975 w 658120"/>
              <a:gd name="connsiteY2" fmla="*/ 822722 h 1311598"/>
              <a:gd name="connsiteX3" fmla="*/ 589975 w 658120"/>
              <a:gd name="connsiteY3" fmla="*/ 488109 h 1311598"/>
              <a:gd name="connsiteX4" fmla="*/ 163827 w 658120"/>
              <a:gd name="connsiteY4" fmla="*/ 53388 h 1311598"/>
              <a:gd name="connsiteX5" fmla="*/ -194 w 658120"/>
              <a:gd name="connsiteY5" fmla="*/ 120063 h 1311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58120" h="1311598">
                <a:moveTo>
                  <a:pt x="-194" y="1190768"/>
                </a:moveTo>
                <a:cubicBezTo>
                  <a:pt x="-194" y="1320213"/>
                  <a:pt x="73244" y="1350217"/>
                  <a:pt x="163827" y="1257443"/>
                </a:cubicBezTo>
                <a:lnTo>
                  <a:pt x="589975" y="822722"/>
                </a:lnTo>
                <a:cubicBezTo>
                  <a:pt x="680577" y="729587"/>
                  <a:pt x="680577" y="581244"/>
                  <a:pt x="589975" y="488109"/>
                </a:cubicBezTo>
                <a:lnTo>
                  <a:pt x="163827" y="53388"/>
                </a:lnTo>
                <a:cubicBezTo>
                  <a:pt x="73244" y="-39004"/>
                  <a:pt x="-194" y="-9001"/>
                  <a:pt x="-194" y="120063"/>
                </a:cubicBez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8B7A7D87-CBF3-4F9D-89E3-BE0AF6F6693D}"/>
              </a:ext>
            </a:extLst>
          </p:cNvPr>
          <p:cNvSpPr/>
          <p:nvPr/>
        </p:nvSpPr>
        <p:spPr>
          <a:xfrm>
            <a:off x="360000" y="2796069"/>
            <a:ext cx="11449050" cy="50405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</a:pPr>
            <a:r>
              <a:rPr lang="pt-BR" b="1" dirty="0">
                <a:solidFill>
                  <a:schemeClr val="tx1"/>
                </a:solidFill>
              </a:rPr>
              <a:t>Why the quantum computing hype?</a:t>
            </a:r>
          </a:p>
        </p:txBody>
      </p:sp>
      <p:sp>
        <p:nvSpPr>
          <p:cNvPr id="9" name="Grafik 6">
            <a:extLst>
              <a:ext uri="{FF2B5EF4-FFF2-40B4-BE49-F238E27FC236}">
                <a16:creationId xmlns:a16="http://schemas.microsoft.com/office/drawing/2014/main" id="{876839E0-0827-4323-A00A-5A416BEF0377}"/>
              </a:ext>
            </a:extLst>
          </p:cNvPr>
          <p:cNvSpPr/>
          <p:nvPr/>
        </p:nvSpPr>
        <p:spPr>
          <a:xfrm>
            <a:off x="478030" y="2878596"/>
            <a:ext cx="170101" cy="339002"/>
          </a:xfrm>
          <a:custGeom>
            <a:avLst/>
            <a:gdLst>
              <a:gd name="connsiteX0" fmla="*/ -194 w 658120"/>
              <a:gd name="connsiteY0" fmla="*/ 1190768 h 1311598"/>
              <a:gd name="connsiteX1" fmla="*/ 163827 w 658120"/>
              <a:gd name="connsiteY1" fmla="*/ 1257443 h 1311598"/>
              <a:gd name="connsiteX2" fmla="*/ 589975 w 658120"/>
              <a:gd name="connsiteY2" fmla="*/ 822722 h 1311598"/>
              <a:gd name="connsiteX3" fmla="*/ 589975 w 658120"/>
              <a:gd name="connsiteY3" fmla="*/ 488109 h 1311598"/>
              <a:gd name="connsiteX4" fmla="*/ 163827 w 658120"/>
              <a:gd name="connsiteY4" fmla="*/ 53388 h 1311598"/>
              <a:gd name="connsiteX5" fmla="*/ -194 w 658120"/>
              <a:gd name="connsiteY5" fmla="*/ 120063 h 1311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58120" h="1311598">
                <a:moveTo>
                  <a:pt x="-194" y="1190768"/>
                </a:moveTo>
                <a:cubicBezTo>
                  <a:pt x="-194" y="1320213"/>
                  <a:pt x="73244" y="1350217"/>
                  <a:pt x="163827" y="1257443"/>
                </a:cubicBezTo>
                <a:lnTo>
                  <a:pt x="589975" y="822722"/>
                </a:lnTo>
                <a:cubicBezTo>
                  <a:pt x="680577" y="729587"/>
                  <a:pt x="680577" y="581244"/>
                  <a:pt x="589975" y="488109"/>
                </a:cubicBezTo>
                <a:lnTo>
                  <a:pt x="163827" y="53388"/>
                </a:lnTo>
                <a:cubicBezTo>
                  <a:pt x="73244" y="-39004"/>
                  <a:pt x="-194" y="-9001"/>
                  <a:pt x="-194" y="120063"/>
                </a:cubicBez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de-DE" dirty="0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D276957B-6DB4-4073-964A-66B86CA4D7EA}"/>
              </a:ext>
            </a:extLst>
          </p:cNvPr>
          <p:cNvSpPr/>
          <p:nvPr/>
        </p:nvSpPr>
        <p:spPr>
          <a:xfrm>
            <a:off x="360000" y="3557874"/>
            <a:ext cx="11449050" cy="50405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</a:pPr>
            <a:r>
              <a:rPr lang="pt-BR" b="1" dirty="0">
                <a:solidFill>
                  <a:schemeClr val="tx1"/>
                </a:solidFill>
              </a:rPr>
              <a:t>How can Earth observation benefit from quantum computing?</a:t>
            </a:r>
          </a:p>
        </p:txBody>
      </p:sp>
      <p:sp>
        <p:nvSpPr>
          <p:cNvPr id="11" name="Grafik 6">
            <a:extLst>
              <a:ext uri="{FF2B5EF4-FFF2-40B4-BE49-F238E27FC236}">
                <a16:creationId xmlns:a16="http://schemas.microsoft.com/office/drawing/2014/main" id="{BB0A6BA2-0E86-4E06-BF8E-BB2B4449AADB}"/>
              </a:ext>
            </a:extLst>
          </p:cNvPr>
          <p:cNvSpPr/>
          <p:nvPr/>
        </p:nvSpPr>
        <p:spPr>
          <a:xfrm>
            <a:off x="478030" y="3640401"/>
            <a:ext cx="170101" cy="339002"/>
          </a:xfrm>
          <a:custGeom>
            <a:avLst/>
            <a:gdLst>
              <a:gd name="connsiteX0" fmla="*/ -194 w 658120"/>
              <a:gd name="connsiteY0" fmla="*/ 1190768 h 1311598"/>
              <a:gd name="connsiteX1" fmla="*/ 163827 w 658120"/>
              <a:gd name="connsiteY1" fmla="*/ 1257443 h 1311598"/>
              <a:gd name="connsiteX2" fmla="*/ 589975 w 658120"/>
              <a:gd name="connsiteY2" fmla="*/ 822722 h 1311598"/>
              <a:gd name="connsiteX3" fmla="*/ 589975 w 658120"/>
              <a:gd name="connsiteY3" fmla="*/ 488109 h 1311598"/>
              <a:gd name="connsiteX4" fmla="*/ 163827 w 658120"/>
              <a:gd name="connsiteY4" fmla="*/ 53388 h 1311598"/>
              <a:gd name="connsiteX5" fmla="*/ -194 w 658120"/>
              <a:gd name="connsiteY5" fmla="*/ 120063 h 1311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58120" h="1311598">
                <a:moveTo>
                  <a:pt x="-194" y="1190768"/>
                </a:moveTo>
                <a:cubicBezTo>
                  <a:pt x="-194" y="1320213"/>
                  <a:pt x="73244" y="1350217"/>
                  <a:pt x="163827" y="1257443"/>
                </a:cubicBezTo>
                <a:lnTo>
                  <a:pt x="589975" y="822722"/>
                </a:lnTo>
                <a:cubicBezTo>
                  <a:pt x="680577" y="729587"/>
                  <a:pt x="680577" y="581244"/>
                  <a:pt x="589975" y="488109"/>
                </a:cubicBezTo>
                <a:lnTo>
                  <a:pt x="163827" y="53388"/>
                </a:lnTo>
                <a:cubicBezTo>
                  <a:pt x="73244" y="-39004"/>
                  <a:pt x="-194" y="-9001"/>
                  <a:pt x="-194" y="120063"/>
                </a:cubicBez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de-DE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BBAB1F1A-461F-49B5-BE36-862F4606691F}"/>
              </a:ext>
            </a:extLst>
          </p:cNvPr>
          <p:cNvSpPr/>
          <p:nvPr/>
        </p:nvSpPr>
        <p:spPr>
          <a:xfrm>
            <a:off x="360000" y="4319679"/>
            <a:ext cx="11449050" cy="50405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</a:pPr>
            <a:r>
              <a:rPr lang="pt-BR" b="1" dirty="0">
                <a:solidFill>
                  <a:schemeClr val="tx1"/>
                </a:solidFill>
              </a:rPr>
              <a:t>Which algorithms and resources are relevant for me? </a:t>
            </a:r>
          </a:p>
        </p:txBody>
      </p:sp>
      <p:sp>
        <p:nvSpPr>
          <p:cNvPr id="13" name="Grafik 6">
            <a:extLst>
              <a:ext uri="{FF2B5EF4-FFF2-40B4-BE49-F238E27FC236}">
                <a16:creationId xmlns:a16="http://schemas.microsoft.com/office/drawing/2014/main" id="{10CA0E09-4670-40AD-8001-4ACC1EC8C166}"/>
              </a:ext>
            </a:extLst>
          </p:cNvPr>
          <p:cNvSpPr/>
          <p:nvPr/>
        </p:nvSpPr>
        <p:spPr>
          <a:xfrm>
            <a:off x="478030" y="4402206"/>
            <a:ext cx="170101" cy="339002"/>
          </a:xfrm>
          <a:custGeom>
            <a:avLst/>
            <a:gdLst>
              <a:gd name="connsiteX0" fmla="*/ -194 w 658120"/>
              <a:gd name="connsiteY0" fmla="*/ 1190768 h 1311598"/>
              <a:gd name="connsiteX1" fmla="*/ 163827 w 658120"/>
              <a:gd name="connsiteY1" fmla="*/ 1257443 h 1311598"/>
              <a:gd name="connsiteX2" fmla="*/ 589975 w 658120"/>
              <a:gd name="connsiteY2" fmla="*/ 822722 h 1311598"/>
              <a:gd name="connsiteX3" fmla="*/ 589975 w 658120"/>
              <a:gd name="connsiteY3" fmla="*/ 488109 h 1311598"/>
              <a:gd name="connsiteX4" fmla="*/ 163827 w 658120"/>
              <a:gd name="connsiteY4" fmla="*/ 53388 h 1311598"/>
              <a:gd name="connsiteX5" fmla="*/ -194 w 658120"/>
              <a:gd name="connsiteY5" fmla="*/ 120063 h 1311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58120" h="1311598">
                <a:moveTo>
                  <a:pt x="-194" y="1190768"/>
                </a:moveTo>
                <a:cubicBezTo>
                  <a:pt x="-194" y="1320213"/>
                  <a:pt x="73244" y="1350217"/>
                  <a:pt x="163827" y="1257443"/>
                </a:cubicBezTo>
                <a:lnTo>
                  <a:pt x="589975" y="822722"/>
                </a:lnTo>
                <a:cubicBezTo>
                  <a:pt x="680577" y="729587"/>
                  <a:pt x="680577" y="581244"/>
                  <a:pt x="589975" y="488109"/>
                </a:cubicBezTo>
                <a:lnTo>
                  <a:pt x="163827" y="53388"/>
                </a:lnTo>
                <a:cubicBezTo>
                  <a:pt x="73244" y="-39004"/>
                  <a:pt x="-194" y="-9001"/>
                  <a:pt x="-194" y="120063"/>
                </a:cubicBez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de-DE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A654D58F-CD29-9F9A-1D18-29CF3B7D701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 dirty="0"/>
              <a:t>Page </a:t>
            </a:r>
            <a:fld id="{A52F4D17-1AD6-42D9-B93A-EB002C62F438}" type="slidenum">
              <a:rPr lang="de-DE" smtClean="0"/>
              <a:pPr/>
              <a:t>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03183277"/>
      </p:ext>
    </p:extLst>
  </p:cSld>
  <p:clrMapOvr>
    <a:masterClrMapping/>
  </p:clrMapOvr>
  <p:transition spd="med">
    <p:pull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16619C-3393-4C40-A047-6B58736218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Practical examples</a:t>
            </a:r>
            <a:endParaRPr lang="en-US" noProof="0" dirty="0"/>
          </a:p>
        </p:txBody>
      </p:sp>
      <p:sp>
        <p:nvSpPr>
          <p:cNvPr id="15" name="Datumsplatzhalter 14">
            <a:extLst>
              <a:ext uri="{FF2B5EF4-FFF2-40B4-BE49-F238E27FC236}">
                <a16:creationId xmlns:a16="http://schemas.microsoft.com/office/drawing/2014/main" id="{822643DC-E385-41CB-B6AA-694766B1AF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15/04/2024</a:t>
            </a:r>
            <a:endParaRPr lang="de-D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5881D94-89C1-F07A-021D-933B87C23E2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 dirty="0"/>
              <a:t>Page </a:t>
            </a:r>
            <a:fld id="{A52F4D17-1AD6-42D9-B93A-EB002C62F438}" type="slidenum">
              <a:rPr lang="de-DE" smtClean="0"/>
              <a:pPr/>
              <a:t>20</a:t>
            </a:fld>
            <a:endParaRPr lang="de-DE" dirty="0"/>
          </a:p>
        </p:txBody>
      </p:sp>
      <p:sp>
        <p:nvSpPr>
          <p:cNvPr id="19" name="Rechteck 5">
            <a:extLst>
              <a:ext uri="{FF2B5EF4-FFF2-40B4-BE49-F238E27FC236}">
                <a16:creationId xmlns:a16="http://schemas.microsoft.com/office/drawing/2014/main" id="{1600CDE9-34E3-67A2-DC3D-CC90CD57FCEF}"/>
              </a:ext>
            </a:extLst>
          </p:cNvPr>
          <p:cNvSpPr/>
          <p:nvPr/>
        </p:nvSpPr>
        <p:spPr>
          <a:xfrm>
            <a:off x="551384" y="1988840"/>
            <a:ext cx="10784868" cy="11873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/>
          <a:lstStyle/>
          <a:p>
            <a:pPr>
              <a:spcAft>
                <a:spcPts val="600"/>
              </a:spcAft>
            </a:pPr>
            <a:r>
              <a:rPr lang="en-US" b="1" dirty="0">
                <a:solidFill>
                  <a:schemeClr val="tx2"/>
                </a:solidFill>
              </a:rPr>
              <a:t>Acquisition planning for EO satellites</a:t>
            </a:r>
          </a:p>
          <a:p>
            <a:pPr>
              <a:spcAft>
                <a:spcPts val="600"/>
              </a:spcAft>
            </a:pPr>
            <a:endParaRPr lang="en-US" sz="1600" b="1" dirty="0">
              <a:solidFill>
                <a:schemeClr val="tx1"/>
              </a:solidFill>
            </a:endParaRPr>
          </a:p>
          <a:p>
            <a:pPr>
              <a:spcAft>
                <a:spcPts val="600"/>
              </a:spcAft>
            </a:pPr>
            <a:r>
              <a:rPr lang="en-US" sz="1600" dirty="0">
                <a:solidFill>
                  <a:schemeClr val="tx1"/>
                </a:solidFill>
              </a:rPr>
              <a:t>Use case for </a:t>
            </a:r>
            <a:r>
              <a:rPr lang="en-US" sz="1600" b="1" dirty="0">
                <a:solidFill>
                  <a:schemeClr val="tx1"/>
                </a:solidFill>
              </a:rPr>
              <a:t>quantum optimization </a:t>
            </a:r>
            <a:r>
              <a:rPr lang="en-US" sz="1600" dirty="0">
                <a:solidFill>
                  <a:schemeClr val="tx1"/>
                </a:solidFill>
              </a:rPr>
              <a:t>algorithms (QAOA, QA)</a:t>
            </a:r>
          </a:p>
          <a:p>
            <a:pPr>
              <a:spcAft>
                <a:spcPts val="600"/>
              </a:spcAft>
            </a:pPr>
            <a:endParaRPr lang="en-US" sz="1600" dirty="0">
              <a:solidFill>
                <a:schemeClr val="tx1"/>
              </a:solidFill>
            </a:endParaRPr>
          </a:p>
          <a:p>
            <a:pPr>
              <a:spcAft>
                <a:spcPts val="600"/>
              </a:spcAft>
            </a:pP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4" name="Rechteck 5">
            <a:extLst>
              <a:ext uri="{FF2B5EF4-FFF2-40B4-BE49-F238E27FC236}">
                <a16:creationId xmlns:a16="http://schemas.microsoft.com/office/drawing/2014/main" id="{2E39972D-8882-F64E-1E92-A47CD8265995}"/>
              </a:ext>
            </a:extLst>
          </p:cNvPr>
          <p:cNvSpPr/>
          <p:nvPr/>
        </p:nvSpPr>
        <p:spPr>
          <a:xfrm>
            <a:off x="551384" y="3591396"/>
            <a:ext cx="5184576" cy="17818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/>
          <a:lstStyle/>
          <a:p>
            <a:pPr>
              <a:spcAft>
                <a:spcPts val="600"/>
              </a:spcAft>
            </a:pPr>
            <a:r>
              <a:rPr lang="en-US" b="1" dirty="0">
                <a:solidFill>
                  <a:schemeClr val="tx2"/>
                </a:solidFill>
              </a:rPr>
              <a:t>Semantic segmentation of satellite images</a:t>
            </a:r>
          </a:p>
          <a:p>
            <a:pPr>
              <a:spcAft>
                <a:spcPts val="600"/>
              </a:spcAft>
            </a:pPr>
            <a:endParaRPr lang="en-US" sz="1600" b="1" dirty="0">
              <a:solidFill>
                <a:schemeClr val="tx1"/>
              </a:solidFill>
            </a:endParaRPr>
          </a:p>
          <a:p>
            <a:pPr>
              <a:spcAft>
                <a:spcPts val="600"/>
              </a:spcAft>
            </a:pPr>
            <a:r>
              <a:rPr lang="en-US" sz="1600" dirty="0">
                <a:solidFill>
                  <a:schemeClr val="tx1"/>
                </a:solidFill>
              </a:rPr>
              <a:t>Use case for </a:t>
            </a:r>
            <a:r>
              <a:rPr lang="en-US" sz="1600" b="1" dirty="0">
                <a:solidFill>
                  <a:schemeClr val="tx1"/>
                </a:solidFill>
              </a:rPr>
              <a:t>quantum machine learning </a:t>
            </a:r>
            <a:r>
              <a:rPr lang="en-US" sz="1600" dirty="0">
                <a:solidFill>
                  <a:schemeClr val="tx1"/>
                </a:solidFill>
              </a:rPr>
              <a:t>algorithms</a:t>
            </a:r>
          </a:p>
          <a:p>
            <a:pPr>
              <a:spcAft>
                <a:spcPts val="600"/>
              </a:spcAft>
            </a:pPr>
            <a:r>
              <a:rPr lang="en-US" sz="1600" b="1" dirty="0">
                <a:solidFill>
                  <a:schemeClr val="tx1"/>
                </a:solidFill>
              </a:rPr>
              <a:t>               </a:t>
            </a:r>
            <a:endParaRPr lang="en-US" sz="1600" dirty="0">
              <a:solidFill>
                <a:schemeClr val="tx1"/>
              </a:solidFill>
            </a:endParaRPr>
          </a:p>
          <a:p>
            <a:pPr>
              <a:spcAft>
                <a:spcPts val="600"/>
              </a:spcAft>
            </a:pPr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E3EE175-85B7-5AA2-2549-0C17DEC352B6}"/>
              </a:ext>
            </a:extLst>
          </p:cNvPr>
          <p:cNvCxnSpPr/>
          <p:nvPr/>
        </p:nvCxnSpPr>
        <p:spPr>
          <a:xfrm>
            <a:off x="5735960" y="4221088"/>
            <a:ext cx="504056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5A9E5A1-E182-B9A2-47C4-712EC7B63C3B}"/>
              </a:ext>
            </a:extLst>
          </p:cNvPr>
          <p:cNvSpPr txBox="1"/>
          <p:nvPr/>
        </p:nvSpPr>
        <p:spPr>
          <a:xfrm>
            <a:off x="6265761" y="4036422"/>
            <a:ext cx="59262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1800" b="1" dirty="0">
                <a:solidFill>
                  <a:srgbClr val="FF0000"/>
                </a:solidFill>
              </a:rPr>
              <a:t>Session “Quantum Approaches in Remote Sensing”</a:t>
            </a:r>
            <a:endParaRPr lang="en-US" sz="1800" dirty="0">
              <a:solidFill>
                <a:srgbClr val="FF0000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8ED3940-7B54-F745-6F4E-148B2837BD49}"/>
              </a:ext>
            </a:extLst>
          </p:cNvPr>
          <p:cNvSpPr/>
          <p:nvPr/>
        </p:nvSpPr>
        <p:spPr>
          <a:xfrm>
            <a:off x="571944" y="3599109"/>
            <a:ext cx="5019999" cy="127005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5000"/>
              </a:lnSpc>
            </a:pPr>
            <a:endParaRPr lang="en-US" sz="2400" dirty="0" err="1"/>
          </a:p>
        </p:txBody>
      </p:sp>
    </p:spTree>
    <p:extLst>
      <p:ext uri="{BB962C8B-B14F-4D97-AF65-F5344CB8AC3E}">
        <p14:creationId xmlns:p14="http://schemas.microsoft.com/office/powerpoint/2010/main" val="1175746492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16619C-3393-4C40-A047-6B5873621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24000"/>
            <a:ext cx="11449050" cy="614606"/>
          </a:xfrm>
        </p:spPr>
        <p:txBody>
          <a:bodyPr/>
          <a:lstStyle/>
          <a:p>
            <a:r>
              <a:rPr lang="en-US" dirty="0"/>
              <a:t>Tools for testing quantum algorithms</a:t>
            </a:r>
          </a:p>
        </p:txBody>
      </p:sp>
      <p:sp>
        <p:nvSpPr>
          <p:cNvPr id="15" name="Datumsplatzhalter 14">
            <a:extLst>
              <a:ext uri="{FF2B5EF4-FFF2-40B4-BE49-F238E27FC236}">
                <a16:creationId xmlns:a16="http://schemas.microsoft.com/office/drawing/2014/main" id="{822643DC-E385-41CB-B6AA-694766B1AF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15/04/2024</a:t>
            </a:r>
            <a:endParaRPr lang="de-D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5881D94-89C1-F07A-021D-933B87C23E2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 dirty="0"/>
              <a:t>Page </a:t>
            </a:r>
            <a:fld id="{A52F4D17-1AD6-42D9-B93A-EB002C62F438}" type="slidenum">
              <a:rPr lang="de-DE" smtClean="0"/>
              <a:pPr/>
              <a:t>21</a:t>
            </a:fld>
            <a:endParaRPr lang="de-DE" dirty="0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6A034323-6EF7-8DD2-CBE4-B15F92AF00EC}"/>
              </a:ext>
            </a:extLst>
          </p:cNvPr>
          <p:cNvSpPr/>
          <p:nvPr/>
        </p:nvSpPr>
        <p:spPr>
          <a:xfrm>
            <a:off x="6214294" y="1426961"/>
            <a:ext cx="5364636" cy="406845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/>
          <a:lstStyle/>
          <a:p>
            <a:pPr algn="ctr">
              <a:spcAft>
                <a:spcPts val="600"/>
              </a:spcAft>
            </a:pPr>
            <a:r>
              <a:rPr lang="en-US" sz="1600" b="1" dirty="0">
                <a:solidFill>
                  <a:schemeClr val="tx1"/>
                </a:solidFill>
              </a:rPr>
              <a:t>D-Wave Ocean</a:t>
            </a:r>
          </a:p>
          <a:p>
            <a:pPr algn="ctr">
              <a:spcAft>
                <a:spcPts val="600"/>
              </a:spcAft>
            </a:pPr>
            <a:r>
              <a:rPr lang="en-US" sz="1200" dirty="0">
                <a:solidFill>
                  <a:schemeClr val="tx1"/>
                </a:solidFill>
              </a:rPr>
              <a:t>Creating and solving </a:t>
            </a:r>
            <a:r>
              <a:rPr lang="en-US" sz="1200" b="1" dirty="0">
                <a:solidFill>
                  <a:schemeClr val="tx1"/>
                </a:solidFill>
              </a:rPr>
              <a:t>QUBO optimization problems </a:t>
            </a:r>
            <a:r>
              <a:rPr lang="en-US" sz="1200" dirty="0">
                <a:solidFill>
                  <a:schemeClr val="tx1"/>
                </a:solidFill>
              </a:rPr>
              <a:t>on multiple backends</a:t>
            </a:r>
          </a:p>
          <a:p>
            <a:pPr algn="ctr">
              <a:spcAft>
                <a:spcPts val="600"/>
              </a:spcAft>
            </a:pPr>
            <a:r>
              <a:rPr lang="en-US" sz="1200" dirty="0">
                <a:solidFill>
                  <a:schemeClr val="tx1"/>
                </a:solidFill>
              </a:rPr>
              <a:t>Example: D-Wave Advantage quantum annealer: 5000+ qubits</a:t>
            </a:r>
          </a:p>
          <a:p>
            <a:pPr algn="ctr">
              <a:spcAft>
                <a:spcPts val="600"/>
              </a:spcAft>
            </a:pPr>
            <a:r>
              <a:rPr lang="en-US" sz="1200" dirty="0">
                <a:solidFill>
                  <a:schemeClr val="tx1"/>
                </a:solidFill>
              </a:rPr>
              <a:t>1-min free computing time</a:t>
            </a:r>
            <a:endParaRPr lang="pt-BR" sz="1200" dirty="0">
              <a:solidFill>
                <a:schemeClr val="tx1"/>
              </a:solidFill>
            </a:endParaRPr>
          </a:p>
        </p:txBody>
      </p:sp>
      <p:pic>
        <p:nvPicPr>
          <p:cNvPr id="7" name="Immagine 10" descr="Immagine che contiene testo, interni&#10;&#10;Descrizione generata automaticamente">
            <a:extLst>
              <a:ext uri="{FF2B5EF4-FFF2-40B4-BE49-F238E27FC236}">
                <a16:creationId xmlns:a16="http://schemas.microsoft.com/office/drawing/2014/main" id="{1486B581-378F-CAE8-C392-44536E799A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239" t="21156" r="17248" b="10255"/>
          <a:stretch/>
        </p:blipFill>
        <p:spPr>
          <a:xfrm>
            <a:off x="7641582" y="2684308"/>
            <a:ext cx="2823816" cy="2049349"/>
          </a:xfrm>
          <a:prstGeom prst="rect">
            <a:avLst/>
          </a:prstGeom>
        </p:spPr>
      </p:pic>
      <p:sp>
        <p:nvSpPr>
          <p:cNvPr id="8" name="CasellaDiTesto 3">
            <a:extLst>
              <a:ext uri="{FF2B5EF4-FFF2-40B4-BE49-F238E27FC236}">
                <a16:creationId xmlns:a16="http://schemas.microsoft.com/office/drawing/2014/main" id="{9A1649B5-22D0-CAEE-3A26-2E8E2E2D1EE8}"/>
              </a:ext>
            </a:extLst>
          </p:cNvPr>
          <p:cNvSpPr txBox="1"/>
          <p:nvPr/>
        </p:nvSpPr>
        <p:spPr>
          <a:xfrm>
            <a:off x="7656312" y="4733910"/>
            <a:ext cx="2794355" cy="18004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95000"/>
              </a:lnSpc>
            </a:pPr>
            <a:r>
              <a:rPr lang="de-DE" sz="600" dirty="0">
                <a:latin typeface="+mj-lt"/>
              </a:rPr>
              <a:t>https://www.fz-juelich.de/en/ias/jsc/systems/quantum-computing/juniq-facility</a:t>
            </a:r>
            <a:endParaRPr lang="de-DE" sz="600" dirty="0">
              <a:latin typeface="+mj-lt"/>
              <a:cs typeface="Arial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A62328-84EC-8C39-8330-B765328AA94F}"/>
              </a:ext>
            </a:extLst>
          </p:cNvPr>
          <p:cNvSpPr txBox="1"/>
          <p:nvPr/>
        </p:nvSpPr>
        <p:spPr>
          <a:xfrm>
            <a:off x="6700368" y="5028193"/>
            <a:ext cx="439248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US" sz="1100" i="1" dirty="0"/>
              <a:t>JUPSI, a D-Wave Advantage quantum annealer hosted at FZJ</a:t>
            </a:r>
          </a:p>
        </p:txBody>
      </p:sp>
      <p:sp>
        <p:nvSpPr>
          <p:cNvPr id="10" name="Rechteck 5">
            <a:extLst>
              <a:ext uri="{FF2B5EF4-FFF2-40B4-BE49-F238E27FC236}">
                <a16:creationId xmlns:a16="http://schemas.microsoft.com/office/drawing/2014/main" id="{042A2A63-5188-10EB-4261-543445DEF31C}"/>
              </a:ext>
            </a:extLst>
          </p:cNvPr>
          <p:cNvSpPr/>
          <p:nvPr/>
        </p:nvSpPr>
        <p:spPr>
          <a:xfrm>
            <a:off x="628399" y="1429532"/>
            <a:ext cx="5364636" cy="406845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/>
          <a:lstStyle/>
          <a:p>
            <a:pPr algn="ctr">
              <a:spcAft>
                <a:spcPts val="600"/>
              </a:spcAft>
            </a:pPr>
            <a:r>
              <a:rPr lang="en-US" sz="1600" b="1" dirty="0" err="1">
                <a:solidFill>
                  <a:schemeClr val="tx1"/>
                </a:solidFill>
              </a:rPr>
              <a:t>Qiskit</a:t>
            </a:r>
            <a:endParaRPr lang="en-US" sz="1600" b="1" dirty="0">
              <a:solidFill>
                <a:schemeClr val="tx1"/>
              </a:solidFill>
            </a:endParaRPr>
          </a:p>
          <a:p>
            <a:pPr algn="ctr">
              <a:spcAft>
                <a:spcPts val="600"/>
              </a:spcAft>
            </a:pPr>
            <a:r>
              <a:rPr lang="en-US" sz="1200" dirty="0">
                <a:solidFill>
                  <a:schemeClr val="tx1"/>
                </a:solidFill>
              </a:rPr>
              <a:t>Creating and running </a:t>
            </a:r>
            <a:r>
              <a:rPr lang="en-US" sz="1200" b="1" dirty="0">
                <a:solidFill>
                  <a:schemeClr val="tx1"/>
                </a:solidFill>
              </a:rPr>
              <a:t>quantum circuits </a:t>
            </a:r>
            <a:r>
              <a:rPr lang="en-US" sz="1200" dirty="0">
                <a:solidFill>
                  <a:schemeClr val="tx1"/>
                </a:solidFill>
              </a:rPr>
              <a:t>on multiple backends</a:t>
            </a:r>
          </a:p>
          <a:p>
            <a:pPr algn="ctr">
              <a:spcAft>
                <a:spcPts val="600"/>
              </a:spcAft>
            </a:pPr>
            <a:r>
              <a:rPr lang="en-US" sz="1200" dirty="0">
                <a:solidFill>
                  <a:schemeClr val="tx1"/>
                </a:solidFill>
              </a:rPr>
              <a:t>Example: IBM Torino: 133 qubits</a:t>
            </a:r>
          </a:p>
          <a:p>
            <a:pPr algn="ctr">
              <a:spcAft>
                <a:spcPts val="600"/>
              </a:spcAft>
            </a:pPr>
            <a:r>
              <a:rPr lang="en-US" sz="1200" dirty="0">
                <a:solidFill>
                  <a:schemeClr val="tx1"/>
                </a:solidFill>
              </a:rPr>
              <a:t>Free access to QPUs (queue time may vary)</a:t>
            </a:r>
            <a:endParaRPr lang="pt-BR" sz="1200" dirty="0">
              <a:solidFill>
                <a:schemeClr val="tx1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09EE7FE-2A89-3D44-0D26-B369B1DFC8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3100" y="2780928"/>
            <a:ext cx="2217168" cy="188752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AAE89F4-5961-0F4A-C4F6-90C8B0FD51BD}"/>
              </a:ext>
            </a:extLst>
          </p:cNvPr>
          <p:cNvSpPr txBox="1"/>
          <p:nvPr/>
        </p:nvSpPr>
        <p:spPr>
          <a:xfrm>
            <a:off x="1055440" y="5026563"/>
            <a:ext cx="439248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US" sz="1100" i="1" dirty="0"/>
              <a:t>Qubit structure of IBM Torino</a:t>
            </a:r>
          </a:p>
        </p:txBody>
      </p:sp>
      <p:sp>
        <p:nvSpPr>
          <p:cNvPr id="16" name="CasellaDiTesto 3">
            <a:extLst>
              <a:ext uri="{FF2B5EF4-FFF2-40B4-BE49-F238E27FC236}">
                <a16:creationId xmlns:a16="http://schemas.microsoft.com/office/drawing/2014/main" id="{467BE034-82A4-F39B-89E1-08FE0F86E556}"/>
              </a:ext>
            </a:extLst>
          </p:cNvPr>
          <p:cNvSpPr txBox="1"/>
          <p:nvPr/>
        </p:nvSpPr>
        <p:spPr>
          <a:xfrm>
            <a:off x="1854506" y="4714868"/>
            <a:ext cx="2794355" cy="18004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95000"/>
              </a:lnSpc>
            </a:pPr>
            <a:r>
              <a:rPr lang="de-DE" sz="600" dirty="0">
                <a:latin typeface="+mj-lt"/>
              </a:rPr>
              <a:t>https://quantum.ibm.com/</a:t>
            </a:r>
            <a:endParaRPr lang="de-DE" sz="600" dirty="0">
              <a:latin typeface="+mj-lt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74852474"/>
      </p:ext>
    </p:extLst>
  </p:cSld>
  <p:clrMapOvr>
    <a:masterClrMapping/>
  </p:clrMapOvr>
  <p:transition spd="med">
    <p:pull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16619C-3393-4C40-A047-6B58736218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Acquisition planning for EO satellites</a:t>
            </a:r>
          </a:p>
        </p:txBody>
      </p:sp>
      <p:sp>
        <p:nvSpPr>
          <p:cNvPr id="15" name="Datumsplatzhalter 14">
            <a:extLst>
              <a:ext uri="{FF2B5EF4-FFF2-40B4-BE49-F238E27FC236}">
                <a16:creationId xmlns:a16="http://schemas.microsoft.com/office/drawing/2014/main" id="{822643DC-E385-41CB-B6AA-694766B1AF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15/04/2024</a:t>
            </a:r>
            <a:endParaRPr lang="de-D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5881D94-89C1-F07A-021D-933B87C23E2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 dirty="0"/>
              <a:t>Page </a:t>
            </a:r>
            <a:fld id="{A52F4D17-1AD6-42D9-B93A-EB002C62F438}" type="slidenum">
              <a:rPr lang="de-DE" smtClean="0"/>
              <a:pPr/>
              <a:t>22</a:t>
            </a:fld>
            <a:endParaRPr lang="de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15272E-8E1D-90A9-2B85-08825650FD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3184" y="1844824"/>
            <a:ext cx="4183435" cy="29296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FC08794-3080-546D-5F87-A96E3F4C8446}"/>
              </a:ext>
            </a:extLst>
          </p:cNvPr>
          <p:cNvSpPr txBox="1"/>
          <p:nvPr/>
        </p:nvSpPr>
        <p:spPr>
          <a:xfrm>
            <a:off x="7608168" y="4893814"/>
            <a:ext cx="439248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US" sz="1100" i="1" dirty="0"/>
              <a:t>Example problem instance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51442A-726F-0EFE-FD72-491FCFFAC1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774" y="2293855"/>
            <a:ext cx="6401135" cy="1517263"/>
          </a:xfrm>
          <a:prstGeom prst="rect">
            <a:avLst/>
          </a:prstGeom>
        </p:spPr>
      </p:pic>
      <p:sp>
        <p:nvSpPr>
          <p:cNvPr id="10" name="Rechteck 5">
            <a:extLst>
              <a:ext uri="{FF2B5EF4-FFF2-40B4-BE49-F238E27FC236}">
                <a16:creationId xmlns:a16="http://schemas.microsoft.com/office/drawing/2014/main" id="{5A058A74-9CE4-ECBD-3428-315804DF21C0}"/>
              </a:ext>
            </a:extLst>
          </p:cNvPr>
          <p:cNvSpPr/>
          <p:nvPr/>
        </p:nvSpPr>
        <p:spPr>
          <a:xfrm>
            <a:off x="446858" y="886390"/>
            <a:ext cx="7161310" cy="13141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/>
          <a:lstStyle/>
          <a:p>
            <a:pPr>
              <a:spcAft>
                <a:spcPts val="600"/>
              </a:spcAft>
            </a:pPr>
            <a:r>
              <a:rPr lang="pt-BR" sz="1600" b="1" dirty="0">
                <a:solidFill>
                  <a:schemeClr val="tx1"/>
                </a:solidFill>
                <a:latin typeface="+mj-lt"/>
              </a:rPr>
              <a:t>mqt-problemsolver</a:t>
            </a:r>
            <a:r>
              <a:rPr lang="pt-BR" sz="1600" dirty="0">
                <a:solidFill>
                  <a:schemeClr val="tx1"/>
                </a:solidFill>
                <a:latin typeface="+mj-lt"/>
              </a:rPr>
              <a:t>: great library for testing QAOA for acquisition planning</a:t>
            </a:r>
          </a:p>
          <a:p>
            <a:pPr>
              <a:spcAft>
                <a:spcPts val="600"/>
              </a:spcAft>
            </a:pPr>
            <a:r>
              <a:rPr lang="pt-BR" sz="1600" i="1" dirty="0">
                <a:solidFill>
                  <a:schemeClr val="tx1"/>
                </a:solidFill>
                <a:latin typeface="+mj-lt"/>
              </a:rPr>
              <a:t>Quetschlich, N., Koch, V., Burgholzer, L., &amp; Wille, R. (2023). A Hybrid Classical Quantum Computing Approach to the Satellite Mission Planning Problem. https://arxiv.org/abs/2308.00029v1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0B05894-806C-B689-8AB7-BBC515C81B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774" y="3951454"/>
            <a:ext cx="6401135" cy="2149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998904"/>
      </p:ext>
    </p:extLst>
  </p:cSld>
  <p:clrMapOvr>
    <a:masterClrMapping/>
  </p:clrMapOvr>
  <p:transition spd="med">
    <p:pull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16619C-3393-4C40-A047-6B58736218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Acquisition planning for EO satellites</a:t>
            </a:r>
          </a:p>
        </p:txBody>
      </p:sp>
      <p:sp>
        <p:nvSpPr>
          <p:cNvPr id="15" name="Datumsplatzhalter 14">
            <a:extLst>
              <a:ext uri="{FF2B5EF4-FFF2-40B4-BE49-F238E27FC236}">
                <a16:creationId xmlns:a16="http://schemas.microsoft.com/office/drawing/2014/main" id="{822643DC-E385-41CB-B6AA-694766B1AF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15/04/2024</a:t>
            </a:r>
            <a:endParaRPr lang="de-D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5881D94-89C1-F07A-021D-933B87C23E2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 dirty="0"/>
              <a:t>Page </a:t>
            </a:r>
            <a:fld id="{A52F4D17-1AD6-42D9-B93A-EB002C62F438}" type="slidenum">
              <a:rPr lang="de-DE" smtClean="0"/>
              <a:pPr/>
              <a:t>23</a:t>
            </a:fld>
            <a:endParaRPr lang="de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15272E-8E1D-90A9-2B85-08825650FD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3184" y="1844824"/>
            <a:ext cx="4183435" cy="29296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FC08794-3080-546D-5F87-A96E3F4C8446}"/>
              </a:ext>
            </a:extLst>
          </p:cNvPr>
          <p:cNvSpPr txBox="1"/>
          <p:nvPr/>
        </p:nvSpPr>
        <p:spPr>
          <a:xfrm>
            <a:off x="7608168" y="4893814"/>
            <a:ext cx="439248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US" sz="1100" i="1" dirty="0"/>
              <a:t>Example problem instance</a:t>
            </a:r>
          </a:p>
        </p:txBody>
      </p:sp>
      <p:sp>
        <p:nvSpPr>
          <p:cNvPr id="10" name="Rechteck 5">
            <a:extLst>
              <a:ext uri="{FF2B5EF4-FFF2-40B4-BE49-F238E27FC236}">
                <a16:creationId xmlns:a16="http://schemas.microsoft.com/office/drawing/2014/main" id="{5A058A74-9CE4-ECBD-3428-315804DF21C0}"/>
              </a:ext>
            </a:extLst>
          </p:cNvPr>
          <p:cNvSpPr/>
          <p:nvPr/>
        </p:nvSpPr>
        <p:spPr>
          <a:xfrm>
            <a:off x="446858" y="1068365"/>
            <a:ext cx="7161310" cy="13141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/>
          <a:lstStyle/>
          <a:p>
            <a:pPr>
              <a:spcAft>
                <a:spcPts val="600"/>
              </a:spcAft>
            </a:pPr>
            <a:r>
              <a:rPr lang="pt-BR" sz="1600" dirty="0">
                <a:solidFill>
                  <a:schemeClr val="tx1"/>
                </a:solidFill>
                <a:latin typeface="+mj-lt"/>
              </a:rPr>
              <a:t>Solving QUBO with quantum annealing: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892177E-318D-6411-1D8D-78F8B2F4C0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381" y="2514930"/>
            <a:ext cx="6696744" cy="2606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883458"/>
      </p:ext>
    </p:extLst>
  </p:cSld>
  <p:clrMapOvr>
    <a:masterClrMapping/>
  </p:clrMapOvr>
  <p:transition spd="med">
    <p:pull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16619C-3393-4C40-A047-6B58736218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  <a:endParaRPr lang="en-US" noProof="0" dirty="0"/>
          </a:p>
        </p:txBody>
      </p:sp>
      <p:sp>
        <p:nvSpPr>
          <p:cNvPr id="15" name="Datumsplatzhalter 14">
            <a:extLst>
              <a:ext uri="{FF2B5EF4-FFF2-40B4-BE49-F238E27FC236}">
                <a16:creationId xmlns:a16="http://schemas.microsoft.com/office/drawing/2014/main" id="{822643DC-E385-41CB-B6AA-694766B1AF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15/04/2024</a:t>
            </a:r>
            <a:endParaRPr lang="de-D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5881D94-89C1-F07A-021D-933B87C23E2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 dirty="0"/>
              <a:t>Page </a:t>
            </a:r>
            <a:fld id="{A52F4D17-1AD6-42D9-B93A-EB002C62F438}" type="slidenum">
              <a:rPr lang="de-DE" smtClean="0"/>
              <a:pPr/>
              <a:t>24</a:t>
            </a:fld>
            <a:endParaRPr lang="de-DE" dirty="0"/>
          </a:p>
        </p:txBody>
      </p:sp>
      <p:sp>
        <p:nvSpPr>
          <p:cNvPr id="19" name="Rechteck 5">
            <a:extLst>
              <a:ext uri="{FF2B5EF4-FFF2-40B4-BE49-F238E27FC236}">
                <a16:creationId xmlns:a16="http://schemas.microsoft.com/office/drawing/2014/main" id="{1600CDE9-34E3-67A2-DC3D-CC90CD57FCEF}"/>
              </a:ext>
            </a:extLst>
          </p:cNvPr>
          <p:cNvSpPr/>
          <p:nvPr/>
        </p:nvSpPr>
        <p:spPr>
          <a:xfrm>
            <a:off x="479376" y="1362587"/>
            <a:ext cx="10801200" cy="13463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/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Multiple tools are available and multiple applications are possible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Testing today: insights on the behavior of quantum algorithms &gt; actual advantage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Fast development of quantum hardware can change the game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/>
              </a:solidFill>
            </a:endParaRPr>
          </a:p>
          <a:p>
            <a:pPr>
              <a:spcAft>
                <a:spcPts val="600"/>
              </a:spcAft>
            </a:pPr>
            <a:endParaRPr lang="en-US" sz="1600" dirty="0">
              <a:solidFill>
                <a:schemeClr val="tx1"/>
              </a:solidFill>
            </a:endParaRPr>
          </a:p>
          <a:p>
            <a:pPr>
              <a:spcAft>
                <a:spcPts val="600"/>
              </a:spcAft>
            </a:pP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4" name="Rechteck 5">
            <a:extLst>
              <a:ext uri="{FF2B5EF4-FFF2-40B4-BE49-F238E27FC236}">
                <a16:creationId xmlns:a16="http://schemas.microsoft.com/office/drawing/2014/main" id="{AB932B31-61CE-C67F-CE54-F3EC9255C0F1}"/>
              </a:ext>
            </a:extLst>
          </p:cNvPr>
          <p:cNvSpPr/>
          <p:nvPr/>
        </p:nvSpPr>
        <p:spPr>
          <a:xfrm>
            <a:off x="1307468" y="3933056"/>
            <a:ext cx="9577063" cy="156235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/>
          <a:lstStyle/>
          <a:p>
            <a:pPr>
              <a:spcAft>
                <a:spcPts val="600"/>
              </a:spcAft>
            </a:pPr>
            <a:r>
              <a:rPr lang="en-US" sz="1600" b="1" dirty="0">
                <a:solidFill>
                  <a:schemeClr val="tx1"/>
                </a:solidFill>
              </a:rPr>
              <a:t>Session “Quantum Approaches in Remote Sensing” </a:t>
            </a:r>
            <a:r>
              <a:rPr lang="en-US" sz="1600" dirty="0">
                <a:solidFill>
                  <a:schemeClr val="tx1"/>
                </a:solidFill>
              </a:rPr>
              <a:t>(tomorrow, 9.30-10.30, in this room)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b="1" dirty="0">
              <a:solidFill>
                <a:schemeClr val="tx1"/>
              </a:solidFill>
            </a:endParaRP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tx1"/>
                </a:solidFill>
              </a:rPr>
              <a:t>Quantum neural network for semantic segmentation of radar sounder data: </a:t>
            </a:r>
            <a:r>
              <a:rPr lang="en-US" sz="1600" dirty="0">
                <a:solidFill>
                  <a:schemeClr val="tx1"/>
                </a:solidFill>
              </a:rPr>
              <a:t>9.45-10.00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tx1"/>
                </a:solidFill>
              </a:rPr>
              <a:t>Quantum annealing for semantic segmentation of optical images: </a:t>
            </a:r>
            <a:r>
              <a:rPr lang="en-US" sz="1600" dirty="0">
                <a:solidFill>
                  <a:schemeClr val="tx1"/>
                </a:solidFill>
              </a:rPr>
              <a:t>10.15-10.30</a:t>
            </a:r>
            <a:endParaRPr lang="en-US" sz="16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9524510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16619C-3393-4C40-A047-6B58736218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  <a:endParaRPr lang="en-US" noProof="0" dirty="0"/>
          </a:p>
        </p:txBody>
      </p:sp>
      <p:sp>
        <p:nvSpPr>
          <p:cNvPr id="15" name="Datumsplatzhalter 14">
            <a:extLst>
              <a:ext uri="{FF2B5EF4-FFF2-40B4-BE49-F238E27FC236}">
                <a16:creationId xmlns:a16="http://schemas.microsoft.com/office/drawing/2014/main" id="{822643DC-E385-41CB-B6AA-694766B1AF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15/04/2024</a:t>
            </a:r>
            <a:endParaRPr lang="de-D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5881D94-89C1-F07A-021D-933B87C23E2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 dirty="0"/>
              <a:t>Page </a:t>
            </a:r>
            <a:fld id="{A52F4D17-1AD6-42D9-B93A-EB002C62F438}" type="slidenum">
              <a:rPr lang="de-DE" smtClean="0"/>
              <a:pPr/>
              <a:t>25</a:t>
            </a:fld>
            <a:endParaRPr lang="de-DE" dirty="0"/>
          </a:p>
        </p:txBody>
      </p:sp>
      <p:sp>
        <p:nvSpPr>
          <p:cNvPr id="5" name="Rechteck 5">
            <a:extLst>
              <a:ext uri="{FF2B5EF4-FFF2-40B4-BE49-F238E27FC236}">
                <a16:creationId xmlns:a16="http://schemas.microsoft.com/office/drawing/2014/main" id="{D45EF447-8137-FD85-A7CA-57BEE0B6CDD0}"/>
              </a:ext>
            </a:extLst>
          </p:cNvPr>
          <p:cNvSpPr/>
          <p:nvPr/>
        </p:nvSpPr>
        <p:spPr>
          <a:xfrm>
            <a:off x="2716846" y="1848458"/>
            <a:ext cx="6562646" cy="155719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/>
          <a:lstStyle/>
          <a:p>
            <a:pPr algn="ctr"/>
            <a:endParaRPr lang="pt-BR" sz="1400" dirty="0">
              <a:solidFill>
                <a:schemeClr val="tx1"/>
              </a:solidFill>
            </a:endParaRPr>
          </a:p>
        </p:txBody>
      </p:sp>
      <p:pic>
        <p:nvPicPr>
          <p:cNvPr id="6" name="Picture 5" descr="A person smiling for the camera&#10;&#10;Description automatically generated with medium confidence">
            <a:extLst>
              <a:ext uri="{FF2B5EF4-FFF2-40B4-BE49-F238E27FC236}">
                <a16:creationId xmlns:a16="http://schemas.microsoft.com/office/drawing/2014/main" id="{EB4AC975-B808-A9D1-AA8A-65299F99FAB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73" b="15220"/>
          <a:stretch/>
        </p:blipFill>
        <p:spPr>
          <a:xfrm>
            <a:off x="2908429" y="2104367"/>
            <a:ext cx="1059086" cy="104537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558A9FB-932C-F1BB-4805-0D81140A03FA}"/>
              </a:ext>
            </a:extLst>
          </p:cNvPr>
          <p:cNvSpPr txBox="1"/>
          <p:nvPr/>
        </p:nvSpPr>
        <p:spPr>
          <a:xfrm>
            <a:off x="4159097" y="1965198"/>
            <a:ext cx="4990901" cy="1349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5000"/>
              </a:lnSpc>
            </a:pPr>
            <a:r>
              <a:rPr lang="en-US" sz="1600" b="1" dirty="0"/>
              <a:t>Amer Delilbasic</a:t>
            </a:r>
            <a:br>
              <a:rPr lang="en-US" sz="1600" b="1" dirty="0"/>
            </a:br>
            <a:r>
              <a:rPr lang="en-US" sz="1400" dirty="0"/>
              <a:t>Doctoral Researcher @ Jülich Supercomputing Centre, Germany &amp; University of Iceland</a:t>
            </a:r>
          </a:p>
          <a:p>
            <a:pPr algn="l">
              <a:lnSpc>
                <a:spcPct val="95000"/>
              </a:lnSpc>
            </a:pPr>
            <a:endParaRPr lang="en-US" sz="1400" dirty="0"/>
          </a:p>
          <a:p>
            <a:pPr algn="l">
              <a:lnSpc>
                <a:spcPct val="95000"/>
              </a:lnSpc>
            </a:pPr>
            <a:r>
              <a:rPr lang="en-US" sz="1400" dirty="0">
                <a:hlinkClick r:id="rId4"/>
              </a:rPr>
              <a:t>a.delilbasic@fz-juelich.de</a:t>
            </a:r>
            <a:endParaRPr lang="en-US" sz="1400" dirty="0"/>
          </a:p>
          <a:p>
            <a:pPr algn="l">
              <a:lnSpc>
                <a:spcPct val="95000"/>
              </a:lnSpc>
            </a:pPr>
            <a:r>
              <a:rPr lang="en-US" sz="1400" dirty="0">
                <a:hlinkClick r:id="rId5"/>
              </a:rPr>
              <a:t>linkedin.com/in/delilbasic</a:t>
            </a:r>
            <a:endParaRPr lang="en-US" sz="1400" dirty="0"/>
          </a:p>
        </p:txBody>
      </p:sp>
      <p:sp>
        <p:nvSpPr>
          <p:cNvPr id="8" name="Rechteck 5">
            <a:extLst>
              <a:ext uri="{FF2B5EF4-FFF2-40B4-BE49-F238E27FC236}">
                <a16:creationId xmlns:a16="http://schemas.microsoft.com/office/drawing/2014/main" id="{27FA6C9A-F870-F350-872E-2105B3E1FD46}"/>
              </a:ext>
            </a:extLst>
          </p:cNvPr>
          <p:cNvSpPr/>
          <p:nvPr/>
        </p:nvSpPr>
        <p:spPr>
          <a:xfrm>
            <a:off x="2718885" y="3522392"/>
            <a:ext cx="6562646" cy="155719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/>
          <a:lstStyle/>
          <a:p>
            <a:pPr algn="ctr"/>
            <a:endParaRPr lang="pt-BR" sz="1400" dirty="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4C4388-5FB9-6B91-71B5-B0C402CE5E5C}"/>
              </a:ext>
            </a:extLst>
          </p:cNvPr>
          <p:cNvSpPr txBox="1"/>
          <p:nvPr/>
        </p:nvSpPr>
        <p:spPr>
          <a:xfrm>
            <a:off x="4161136" y="3639132"/>
            <a:ext cx="5120395" cy="1349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5000"/>
              </a:lnSpc>
            </a:pPr>
            <a:r>
              <a:rPr lang="en-US" sz="1600" b="1" dirty="0"/>
              <a:t>Gabriele Cavallaro</a:t>
            </a:r>
            <a:br>
              <a:rPr lang="en-US" sz="1600" b="1" dirty="0"/>
            </a:br>
            <a:r>
              <a:rPr lang="en-US" sz="1400" dirty="0"/>
              <a:t>Head of Simulation and Data Lab @ Jülich Supercomputing Centre &amp; Adjunct Associate Professor @ University of Iceland)</a:t>
            </a:r>
          </a:p>
          <a:p>
            <a:pPr algn="l">
              <a:lnSpc>
                <a:spcPct val="95000"/>
              </a:lnSpc>
            </a:pPr>
            <a:endParaRPr lang="en-US" sz="1400" dirty="0"/>
          </a:p>
          <a:p>
            <a:pPr algn="l">
              <a:lnSpc>
                <a:spcPct val="95000"/>
              </a:lnSpc>
            </a:pPr>
            <a:r>
              <a:rPr lang="en-US" sz="1400" dirty="0">
                <a:hlinkClick r:id="rId6"/>
              </a:rPr>
              <a:t>g.cavallaro@fz-juelich.de</a:t>
            </a:r>
            <a:endParaRPr lang="en-US" sz="1400" dirty="0"/>
          </a:p>
          <a:p>
            <a:pPr algn="l">
              <a:lnSpc>
                <a:spcPct val="95000"/>
              </a:lnSpc>
            </a:pPr>
            <a:r>
              <a:rPr lang="en-US" sz="1400" dirty="0">
                <a:hlinkClick r:id="rId7" action="ppaction://hlinkfile"/>
              </a:rPr>
              <a:t>gabriele-cavallaro.com</a:t>
            </a:r>
            <a:endParaRPr lang="en-US" sz="1400" dirty="0"/>
          </a:p>
        </p:txBody>
      </p:sp>
      <p:pic>
        <p:nvPicPr>
          <p:cNvPr id="10244" name="Picture 4" descr="Profile photo for Gabriele Cavallaro">
            <a:extLst>
              <a:ext uri="{FF2B5EF4-FFF2-40B4-BE49-F238E27FC236}">
                <a16:creationId xmlns:a16="http://schemas.microsoft.com/office/drawing/2014/main" id="{D409011F-3CA0-45E8-DC54-2F5FF3DCDC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8429" y="3805330"/>
            <a:ext cx="1059086" cy="1059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1372335"/>
      </p:ext>
    </p:extLst>
  </p:cSld>
  <p:clrMapOvr>
    <a:masterClrMapping/>
  </p:clrMapOvr>
  <p:transition spd="med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C0AF85-E777-43F9-995C-9D46568F37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24000"/>
            <a:ext cx="11449050" cy="656728"/>
          </a:xfrm>
        </p:spPr>
        <p:txBody>
          <a:bodyPr/>
          <a:lstStyle/>
          <a:p>
            <a:r>
              <a:rPr lang="en-US" sz="2800" dirty="0"/>
              <a:t>Tutorial structure</a:t>
            </a:r>
            <a:endParaRPr lang="en-US" sz="2800" noProof="0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A3068E6-20EA-43D4-B4AD-ED0E7D7726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15/04/2024</a:t>
            </a:r>
            <a:endParaRPr lang="de-DE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A654D58F-CD29-9F9A-1D18-29CF3B7D701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 dirty="0"/>
              <a:t>Page </a:t>
            </a:r>
            <a:fld id="{A52F4D17-1AD6-42D9-B93A-EB002C62F438}" type="slidenum">
              <a:rPr lang="de-DE" smtClean="0"/>
              <a:pPr/>
              <a:t>3</a:t>
            </a:fld>
            <a:endParaRPr lang="de-DE" dirty="0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3D2F68DE-A098-FF9B-4C9A-B4859627AD8C}"/>
              </a:ext>
            </a:extLst>
          </p:cNvPr>
          <p:cNvSpPr/>
          <p:nvPr/>
        </p:nvSpPr>
        <p:spPr>
          <a:xfrm>
            <a:off x="551384" y="2169813"/>
            <a:ext cx="5094618" cy="241131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/>
          <a:lstStyle/>
          <a:p>
            <a:pPr algn="ctr">
              <a:spcAft>
                <a:spcPts val="600"/>
              </a:spcAft>
            </a:pPr>
            <a:r>
              <a:rPr lang="en-US" sz="2400" b="1" dirty="0">
                <a:solidFill>
                  <a:schemeClr val="tx1"/>
                </a:solidFill>
                <a:latin typeface="+mj-lt"/>
              </a:rPr>
              <a:t>Part 1: </a:t>
            </a:r>
            <a:r>
              <a:rPr lang="en-US" sz="2400" b="1" dirty="0">
                <a:solidFill>
                  <a:schemeClr val="tx2"/>
                </a:solidFill>
                <a:latin typeface="+mj-lt"/>
              </a:rPr>
              <a:t>Introduction</a:t>
            </a:r>
          </a:p>
          <a:p>
            <a:pPr algn="ctr">
              <a:spcAft>
                <a:spcPts val="600"/>
              </a:spcAft>
            </a:pPr>
            <a:endParaRPr lang="en-US" sz="1200" b="1" dirty="0">
              <a:solidFill>
                <a:schemeClr val="tx1"/>
              </a:solidFill>
              <a:latin typeface="+mj-lt"/>
            </a:endParaRPr>
          </a:p>
          <a:p>
            <a:pPr algn="ctr">
              <a:spcAft>
                <a:spcPts val="600"/>
              </a:spcAft>
            </a:pPr>
            <a:r>
              <a:rPr lang="pt-BR" dirty="0">
                <a:solidFill>
                  <a:schemeClr val="tx1"/>
                </a:solidFill>
                <a:latin typeface="+mj-lt"/>
              </a:rPr>
              <a:t>Quantum computing</a:t>
            </a:r>
          </a:p>
          <a:p>
            <a:pPr algn="ctr">
              <a:spcAft>
                <a:spcPts val="600"/>
              </a:spcAft>
            </a:pPr>
            <a:r>
              <a:rPr lang="pt-BR" dirty="0">
                <a:solidFill>
                  <a:schemeClr val="tx1"/>
                </a:solidFill>
                <a:latin typeface="+mj-lt"/>
              </a:rPr>
              <a:t>Quantum optimization</a:t>
            </a:r>
          </a:p>
          <a:p>
            <a:pPr algn="ctr">
              <a:spcAft>
                <a:spcPts val="600"/>
              </a:spcAft>
            </a:pPr>
            <a:r>
              <a:rPr lang="pt-BR" dirty="0">
                <a:solidFill>
                  <a:schemeClr val="tx1"/>
                </a:solidFill>
                <a:latin typeface="+mj-lt"/>
              </a:rPr>
              <a:t>Quantum machine learning</a:t>
            </a:r>
          </a:p>
          <a:p>
            <a:pPr algn="ctr">
              <a:spcAft>
                <a:spcPts val="600"/>
              </a:spcAft>
            </a:pPr>
            <a:endParaRPr lang="pt-BR" sz="12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Rechteck 5">
            <a:extLst>
              <a:ext uri="{FF2B5EF4-FFF2-40B4-BE49-F238E27FC236}">
                <a16:creationId xmlns:a16="http://schemas.microsoft.com/office/drawing/2014/main" id="{14610EF6-164C-BE65-B9C0-2CDFC40BEF51}"/>
              </a:ext>
            </a:extLst>
          </p:cNvPr>
          <p:cNvSpPr/>
          <p:nvPr/>
        </p:nvSpPr>
        <p:spPr>
          <a:xfrm>
            <a:off x="6456040" y="2169813"/>
            <a:ext cx="5094618" cy="241131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/>
          <a:lstStyle/>
          <a:p>
            <a:pPr algn="ctr">
              <a:spcAft>
                <a:spcPts val="600"/>
              </a:spcAft>
            </a:pPr>
            <a:r>
              <a:rPr lang="en-US" sz="2400" b="1" dirty="0">
                <a:solidFill>
                  <a:schemeClr val="tx1"/>
                </a:solidFill>
                <a:latin typeface="+mj-lt"/>
              </a:rPr>
              <a:t>Part 2: </a:t>
            </a:r>
            <a:r>
              <a:rPr lang="en-US" sz="2400" b="1" dirty="0">
                <a:solidFill>
                  <a:srgbClr val="C00000"/>
                </a:solidFill>
                <a:latin typeface="+mj-lt"/>
              </a:rPr>
              <a:t>Examples</a:t>
            </a:r>
          </a:p>
          <a:p>
            <a:pPr algn="ctr">
              <a:spcAft>
                <a:spcPts val="600"/>
              </a:spcAft>
            </a:pPr>
            <a:endParaRPr lang="en-US" b="1" dirty="0">
              <a:solidFill>
                <a:schemeClr val="tx1"/>
              </a:solidFill>
              <a:latin typeface="+mj-lt"/>
            </a:endParaRPr>
          </a:p>
          <a:p>
            <a:pPr algn="ctr">
              <a:spcAft>
                <a:spcPts val="600"/>
              </a:spcAft>
            </a:pPr>
            <a:endParaRPr lang="en-US" b="1" dirty="0">
              <a:solidFill>
                <a:schemeClr val="tx1"/>
              </a:solidFill>
              <a:latin typeface="+mj-lt"/>
            </a:endParaRPr>
          </a:p>
          <a:p>
            <a:pPr algn="ctr">
              <a:spcAft>
                <a:spcPts val="600"/>
              </a:spcAft>
            </a:pPr>
            <a:r>
              <a:rPr lang="pt-BR" dirty="0">
                <a:solidFill>
                  <a:schemeClr val="tx1"/>
                </a:solidFill>
                <a:latin typeface="+mj-lt"/>
              </a:rPr>
              <a:t>Acquisition planning for EO satellites</a:t>
            </a:r>
            <a:endParaRPr lang="pt-BR" sz="12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4125BBEC-5C56-F9EE-7849-66461E9BDB3B}"/>
              </a:ext>
            </a:extLst>
          </p:cNvPr>
          <p:cNvSpPr/>
          <p:nvPr/>
        </p:nvSpPr>
        <p:spPr>
          <a:xfrm>
            <a:off x="5868501" y="3320988"/>
            <a:ext cx="432048" cy="216024"/>
          </a:xfrm>
          <a:prstGeom prst="righ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5000"/>
              </a:lnSpc>
            </a:pPr>
            <a:endParaRPr lang="en-US" sz="2400" dirty="0" err="1"/>
          </a:p>
        </p:txBody>
      </p:sp>
    </p:spTree>
    <p:extLst>
      <p:ext uri="{BB962C8B-B14F-4D97-AF65-F5344CB8AC3E}">
        <p14:creationId xmlns:p14="http://schemas.microsoft.com/office/powerpoint/2010/main" val="1399348908"/>
      </p:ext>
    </p:extLst>
  </p:cSld>
  <p:clrMapOvr>
    <a:masterClrMapping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16619C-3393-4C40-A047-6B58736218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Evolution of computing architectures</a:t>
            </a:r>
            <a:endParaRPr lang="en-US" noProof="0" dirty="0"/>
          </a:p>
        </p:txBody>
      </p:sp>
      <p:sp>
        <p:nvSpPr>
          <p:cNvPr id="15" name="Datumsplatzhalter 14">
            <a:extLst>
              <a:ext uri="{FF2B5EF4-FFF2-40B4-BE49-F238E27FC236}">
                <a16:creationId xmlns:a16="http://schemas.microsoft.com/office/drawing/2014/main" id="{822643DC-E385-41CB-B6AA-694766B1AF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15/04/2024</a:t>
            </a:r>
            <a:endParaRPr lang="de-D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5881D94-89C1-F07A-021D-933B87C23E2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 dirty="0"/>
              <a:t>Page </a:t>
            </a:r>
            <a:fld id="{A52F4D17-1AD6-42D9-B93A-EB002C62F438}" type="slidenum">
              <a:rPr lang="de-DE" smtClean="0"/>
              <a:pPr/>
              <a:t>4</a:t>
            </a:fld>
            <a:endParaRPr lang="de-DE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64E1BBD-799C-9471-B711-E0867FD2A0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1735" y="1124744"/>
            <a:ext cx="8528529" cy="4391767"/>
          </a:xfrm>
          <a:prstGeom prst="rect">
            <a:avLst/>
          </a:prstGeom>
        </p:spPr>
      </p:pic>
      <p:sp>
        <p:nvSpPr>
          <p:cNvPr id="14" name="CasellaDiTesto 3">
            <a:extLst>
              <a:ext uri="{FF2B5EF4-FFF2-40B4-BE49-F238E27FC236}">
                <a16:creationId xmlns:a16="http://schemas.microsoft.com/office/drawing/2014/main" id="{465825AD-D3CA-4ADE-96A1-343EDCB49F6B}"/>
              </a:ext>
            </a:extLst>
          </p:cNvPr>
          <p:cNvSpPr txBox="1"/>
          <p:nvPr/>
        </p:nvSpPr>
        <p:spPr>
          <a:xfrm>
            <a:off x="4151784" y="5516511"/>
            <a:ext cx="4064456" cy="18004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US" sz="600" dirty="0">
                <a:latin typeface="+mj-lt"/>
              </a:rPr>
              <a:t>IQM – LRZ, “Bringing quantum acceleration to Supercomputers”, whitepaper, May 2022</a:t>
            </a:r>
            <a:endParaRPr lang="en-US" sz="600" dirty="0">
              <a:latin typeface="+mj-lt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40630657"/>
      </p:ext>
    </p:extLst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16619C-3393-4C40-A047-6B58736218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Principles of q</a:t>
            </a:r>
            <a:r>
              <a:rPr lang="en-US" noProof="0" dirty="0" err="1"/>
              <a:t>uantum</a:t>
            </a:r>
            <a:r>
              <a:rPr lang="en-US" noProof="0" dirty="0"/>
              <a:t> mechanics</a:t>
            </a:r>
          </a:p>
        </p:txBody>
      </p:sp>
      <p:sp>
        <p:nvSpPr>
          <p:cNvPr id="15" name="Datumsplatzhalter 14">
            <a:extLst>
              <a:ext uri="{FF2B5EF4-FFF2-40B4-BE49-F238E27FC236}">
                <a16:creationId xmlns:a16="http://schemas.microsoft.com/office/drawing/2014/main" id="{822643DC-E385-41CB-B6AA-694766B1AF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15/04/2024</a:t>
            </a:r>
            <a:endParaRPr lang="de-D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5881D94-89C1-F07A-021D-933B87C23E2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 dirty="0"/>
              <a:t>Page </a:t>
            </a:r>
            <a:fld id="{A52F4D17-1AD6-42D9-B93A-EB002C62F438}" type="slidenum">
              <a:rPr lang="de-DE" smtClean="0"/>
              <a:pPr/>
              <a:t>5</a:t>
            </a:fld>
            <a:endParaRPr lang="de-DE" dirty="0"/>
          </a:p>
        </p:txBody>
      </p:sp>
      <p:sp>
        <p:nvSpPr>
          <p:cNvPr id="18" name="Rechteck 5">
            <a:extLst>
              <a:ext uri="{FF2B5EF4-FFF2-40B4-BE49-F238E27FC236}">
                <a16:creationId xmlns:a16="http://schemas.microsoft.com/office/drawing/2014/main" id="{10CC06A6-97E9-9070-BAF1-1896C62E6AEF}"/>
              </a:ext>
            </a:extLst>
          </p:cNvPr>
          <p:cNvSpPr/>
          <p:nvPr/>
        </p:nvSpPr>
        <p:spPr>
          <a:xfrm>
            <a:off x="767408" y="3717033"/>
            <a:ext cx="3415654" cy="136815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/>
          <a:lstStyle/>
          <a:p>
            <a:pPr algn="ctr">
              <a:spcAft>
                <a:spcPts val="600"/>
              </a:spcAft>
            </a:pPr>
            <a:r>
              <a:rPr lang="en-US" sz="1600" b="1" dirty="0">
                <a:solidFill>
                  <a:schemeClr val="tx1"/>
                </a:solidFill>
              </a:rPr>
              <a:t>Superposition</a:t>
            </a:r>
          </a:p>
          <a:p>
            <a:pPr algn="ctr">
              <a:spcAft>
                <a:spcPts val="600"/>
              </a:spcAft>
            </a:pPr>
            <a:r>
              <a:rPr lang="en-US" sz="1600" dirty="0">
                <a:solidFill>
                  <a:schemeClr val="tx1"/>
                </a:solidFill>
              </a:rPr>
              <a:t>Quantum systems can be described as a superposition of quantum states</a:t>
            </a:r>
            <a:endParaRPr lang="en-US" sz="1400" dirty="0">
              <a:solidFill>
                <a:schemeClr val="tx1"/>
              </a:solidFill>
            </a:endParaRPr>
          </a:p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tx1"/>
              </a:solidFill>
            </a:endParaRPr>
          </a:p>
          <a:p>
            <a:pPr algn="ctr">
              <a:spcAft>
                <a:spcPts val="600"/>
              </a:spcAft>
            </a:pPr>
            <a:endParaRPr lang="en-US" sz="1200" b="1" dirty="0">
              <a:solidFill>
                <a:schemeClr val="tx1"/>
              </a:solidFill>
            </a:endParaRPr>
          </a:p>
          <a:p>
            <a:pPr algn="ctr">
              <a:spcAft>
                <a:spcPts val="600"/>
              </a:spcAft>
            </a:pPr>
            <a:endParaRPr lang="pt-BR" sz="1200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D27E6B-012D-70BD-5419-E2EF58E8EB40}"/>
              </a:ext>
            </a:extLst>
          </p:cNvPr>
          <p:cNvSpPr txBox="1"/>
          <p:nvPr/>
        </p:nvSpPr>
        <p:spPr>
          <a:xfrm>
            <a:off x="1127447" y="1779563"/>
            <a:ext cx="99371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b="1" i="1" dirty="0"/>
              <a:t>Quantum computing </a:t>
            </a:r>
            <a:r>
              <a:rPr lang="pt-BR" i="1" dirty="0"/>
              <a:t>is defined according to the postulates and laws of </a:t>
            </a:r>
            <a:r>
              <a:rPr lang="pt-BR" b="1" i="1" dirty="0"/>
              <a:t>quantum mechanics.</a:t>
            </a:r>
            <a:endParaRPr lang="en-US" b="1" i="1" dirty="0"/>
          </a:p>
        </p:txBody>
      </p:sp>
      <p:sp>
        <p:nvSpPr>
          <p:cNvPr id="4" name="Rechteck 5">
            <a:extLst>
              <a:ext uri="{FF2B5EF4-FFF2-40B4-BE49-F238E27FC236}">
                <a16:creationId xmlns:a16="http://schemas.microsoft.com/office/drawing/2014/main" id="{99439B6E-10C8-E12E-9386-2FB9EABC8BFB}"/>
              </a:ext>
            </a:extLst>
          </p:cNvPr>
          <p:cNvSpPr/>
          <p:nvPr/>
        </p:nvSpPr>
        <p:spPr>
          <a:xfrm>
            <a:off x="4388172" y="3717032"/>
            <a:ext cx="3415655" cy="136815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/>
          <a:lstStyle/>
          <a:p>
            <a:pPr algn="ctr">
              <a:spcAft>
                <a:spcPts val="600"/>
              </a:spcAft>
            </a:pPr>
            <a:r>
              <a:rPr lang="en-US" sz="1600" b="1" dirty="0">
                <a:solidFill>
                  <a:schemeClr val="tx1"/>
                </a:solidFill>
              </a:rPr>
              <a:t>Measurement</a:t>
            </a:r>
          </a:p>
          <a:p>
            <a:pPr algn="ctr">
              <a:spcAft>
                <a:spcPts val="600"/>
              </a:spcAft>
            </a:pPr>
            <a:r>
              <a:rPr lang="en-US" sz="1600" dirty="0">
                <a:solidFill>
                  <a:schemeClr val="tx1"/>
                </a:solidFill>
              </a:rPr>
              <a:t>Measuring the state of a quantum system affects the state of the system in a random way</a:t>
            </a:r>
            <a:endParaRPr lang="en-US" sz="1200" dirty="0">
              <a:solidFill>
                <a:schemeClr val="tx1"/>
              </a:solidFill>
            </a:endParaRPr>
          </a:p>
          <a:p>
            <a:pPr algn="ctr">
              <a:spcAft>
                <a:spcPts val="600"/>
              </a:spcAft>
            </a:pPr>
            <a:endParaRPr lang="en-US" sz="1200" b="1" dirty="0">
              <a:solidFill>
                <a:schemeClr val="tx1"/>
              </a:solidFill>
            </a:endParaRPr>
          </a:p>
          <a:p>
            <a:pPr algn="ctr">
              <a:spcAft>
                <a:spcPts val="600"/>
              </a:spcAft>
            </a:pPr>
            <a:endParaRPr lang="pt-BR" sz="1200" dirty="0">
              <a:solidFill>
                <a:schemeClr val="tx1"/>
              </a:solidFill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1DF12AD2-8479-72C3-3DA3-DBCC9DC7566B}"/>
              </a:ext>
            </a:extLst>
          </p:cNvPr>
          <p:cNvSpPr/>
          <p:nvPr/>
        </p:nvSpPr>
        <p:spPr>
          <a:xfrm>
            <a:off x="8008937" y="3717032"/>
            <a:ext cx="3415655" cy="136815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/>
          <a:lstStyle/>
          <a:p>
            <a:pPr algn="ctr">
              <a:spcAft>
                <a:spcPts val="600"/>
              </a:spcAft>
            </a:pPr>
            <a:r>
              <a:rPr lang="en-US" sz="1600" b="1" dirty="0">
                <a:solidFill>
                  <a:schemeClr val="tx1"/>
                </a:solidFill>
              </a:rPr>
              <a:t>Entanglement</a:t>
            </a:r>
          </a:p>
          <a:p>
            <a:pPr algn="ctr">
              <a:spcAft>
                <a:spcPts val="600"/>
              </a:spcAft>
            </a:pPr>
            <a:r>
              <a:rPr lang="en-US" sz="1600" dirty="0">
                <a:solidFill>
                  <a:schemeClr val="tx1"/>
                </a:solidFill>
              </a:rPr>
              <a:t>In an entangled system, the states of the system particles are related to each other</a:t>
            </a:r>
            <a:endParaRPr lang="en-US" sz="1200" dirty="0">
              <a:solidFill>
                <a:schemeClr val="tx1"/>
              </a:solidFill>
            </a:endParaRPr>
          </a:p>
          <a:p>
            <a:pPr algn="ctr">
              <a:spcAft>
                <a:spcPts val="600"/>
              </a:spcAft>
            </a:pPr>
            <a:endParaRPr lang="en-US" sz="1200" b="1" dirty="0">
              <a:solidFill>
                <a:schemeClr val="tx1"/>
              </a:solidFill>
            </a:endParaRPr>
          </a:p>
          <a:p>
            <a:pPr algn="ctr">
              <a:spcAft>
                <a:spcPts val="600"/>
              </a:spcAft>
            </a:pPr>
            <a:endParaRPr lang="pt-BR" sz="1200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8DD771-D037-B0C2-F1EB-4A9B02D8798B}"/>
              </a:ext>
            </a:extLst>
          </p:cNvPr>
          <p:cNvSpPr txBox="1"/>
          <p:nvPr/>
        </p:nvSpPr>
        <p:spPr>
          <a:xfrm>
            <a:off x="1114746" y="3193231"/>
            <a:ext cx="99371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 b="1" dirty="0"/>
              <a:t>Underlying concepts:</a:t>
            </a: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3625193676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4" grpId="0" animBg="1"/>
      <p:bldP spid="6" grpId="0" animBg="1"/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16619C-3393-4C40-A047-6B58736218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Qubit as information unit</a:t>
            </a:r>
          </a:p>
        </p:txBody>
      </p:sp>
      <p:sp>
        <p:nvSpPr>
          <p:cNvPr id="15" name="Datumsplatzhalter 14">
            <a:extLst>
              <a:ext uri="{FF2B5EF4-FFF2-40B4-BE49-F238E27FC236}">
                <a16:creationId xmlns:a16="http://schemas.microsoft.com/office/drawing/2014/main" id="{822643DC-E385-41CB-B6AA-694766B1AF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15/04/2024</a:t>
            </a:r>
            <a:endParaRPr lang="de-D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5881D94-89C1-F07A-021D-933B87C23E2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 dirty="0"/>
              <a:t>Page </a:t>
            </a:r>
            <a:fld id="{A52F4D17-1AD6-42D9-B93A-EB002C62F438}" type="slidenum">
              <a:rPr lang="de-DE" smtClean="0"/>
              <a:pPr/>
              <a:t>6</a:t>
            </a:fld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hteck 5">
                <a:extLst>
                  <a:ext uri="{FF2B5EF4-FFF2-40B4-BE49-F238E27FC236}">
                    <a16:creationId xmlns:a16="http://schemas.microsoft.com/office/drawing/2014/main" id="{10CC06A6-97E9-9070-BAF1-1896C62E6AEF}"/>
                  </a:ext>
                </a:extLst>
              </p:cNvPr>
              <p:cNvSpPr/>
              <p:nvPr/>
            </p:nvSpPr>
            <p:spPr>
              <a:xfrm>
                <a:off x="1492262" y="1846730"/>
                <a:ext cx="4248472" cy="3382470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44000" tIns="144000" rIns="144000" bIns="144000" rtlCol="0" anchor="t"/>
              <a:lstStyle/>
              <a:p>
                <a:pPr algn="ctr">
                  <a:spcAft>
                    <a:spcPts val="600"/>
                  </a:spcAft>
                </a:pPr>
                <a:r>
                  <a:rPr lang="en-US" sz="1600" b="1" dirty="0">
                    <a:solidFill>
                      <a:schemeClr val="tx1"/>
                    </a:solidFill>
                    <a:latin typeface="+mj-lt"/>
                  </a:rPr>
                  <a:t>Classical bit</a:t>
                </a:r>
              </a:p>
              <a:p>
                <a:pPr algn="ctr">
                  <a:spcAft>
                    <a:spcPts val="600"/>
                  </a:spcAft>
                </a:pPr>
                <a:r>
                  <a:rPr lang="en-US" sz="1600" dirty="0">
                    <a:solidFill>
                      <a:schemeClr val="tx1"/>
                    </a:solidFill>
                    <a:latin typeface="+mj-lt"/>
                  </a:rPr>
                  <a:t>It can be either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+mj-lt"/>
                  </a:rPr>
                  <a:t> or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1400" dirty="0">
                  <a:solidFill>
                    <a:schemeClr val="tx1"/>
                  </a:solidFill>
                  <a:latin typeface="+mj-lt"/>
                </a:endParaRPr>
              </a:p>
              <a:p>
                <a:pPr algn="ctr">
                  <a:spcAft>
                    <a:spcPts val="600"/>
                  </a:spcAft>
                </a:pPr>
                <a:endParaRPr lang="en-US" sz="1200" dirty="0">
                  <a:solidFill>
                    <a:schemeClr val="tx1"/>
                  </a:solidFill>
                  <a:latin typeface="+mj-lt"/>
                </a:endParaRPr>
              </a:p>
              <a:p>
                <a:pPr algn="ctr">
                  <a:spcAft>
                    <a:spcPts val="600"/>
                  </a:spcAft>
                </a:pPr>
                <a:endParaRPr lang="en-US" sz="1200" b="1" dirty="0">
                  <a:solidFill>
                    <a:schemeClr val="tx1"/>
                  </a:solidFill>
                  <a:latin typeface="+mj-lt"/>
                </a:endParaRPr>
              </a:p>
              <a:p>
                <a:pPr algn="ctr">
                  <a:spcAft>
                    <a:spcPts val="600"/>
                  </a:spcAft>
                </a:pPr>
                <a:endParaRPr lang="pt-BR" sz="12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8" name="Rechteck 5">
                <a:extLst>
                  <a:ext uri="{FF2B5EF4-FFF2-40B4-BE49-F238E27FC236}">
                    <a16:creationId xmlns:a16="http://schemas.microsoft.com/office/drawing/2014/main" id="{10CC06A6-97E9-9070-BAF1-1896C62E6A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2262" y="1846730"/>
                <a:ext cx="4248472" cy="338247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hteck 5">
                <a:extLst>
                  <a:ext uri="{FF2B5EF4-FFF2-40B4-BE49-F238E27FC236}">
                    <a16:creationId xmlns:a16="http://schemas.microsoft.com/office/drawing/2014/main" id="{99439B6E-10C8-E12E-9386-2FB9EABC8BFB}"/>
                  </a:ext>
                </a:extLst>
              </p:cNvPr>
              <p:cNvSpPr/>
              <p:nvPr/>
            </p:nvSpPr>
            <p:spPr>
              <a:xfrm>
                <a:off x="6456040" y="1846730"/>
                <a:ext cx="4248472" cy="3382470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44000" tIns="144000" rIns="144000" bIns="144000" rtlCol="0" anchor="t"/>
              <a:lstStyle/>
              <a:p>
                <a:pPr algn="ctr">
                  <a:spcAft>
                    <a:spcPts val="600"/>
                  </a:spcAft>
                </a:pPr>
                <a:r>
                  <a:rPr lang="en-US" sz="1600" b="1" dirty="0">
                    <a:solidFill>
                      <a:schemeClr val="tx1"/>
                    </a:solidFill>
                  </a:rPr>
                  <a:t>Quantum bit (qubit)</a:t>
                </a:r>
              </a:p>
              <a:p>
                <a:pPr algn="ctr">
                  <a:spcAft>
                    <a:spcPts val="600"/>
                  </a:spcAft>
                </a:pPr>
                <a:r>
                  <a:rPr lang="en-US" sz="1600" dirty="0">
                    <a:solidFill>
                      <a:schemeClr val="tx1"/>
                    </a:solidFill>
                  </a:rPr>
                  <a:t>It can be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r>
                  <a:rPr lang="pt-BR" sz="2000" dirty="0">
                    <a:solidFill>
                      <a:schemeClr val="tx1"/>
                    </a:solidFill>
                  </a:rPr>
                  <a:t>,</a:t>
                </a:r>
                <a:r>
                  <a:rPr lang="pt-BR" sz="16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|1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</a:rPr>
                  <a:t> </a:t>
                </a:r>
                <a:r>
                  <a:rPr lang="en-US" sz="1600" dirty="0">
                    <a:solidFill>
                      <a:schemeClr val="tx1"/>
                    </a:solidFill>
                  </a:rPr>
                  <a:t>or both at the same time!</a:t>
                </a:r>
                <a:endParaRPr lang="en-US" sz="2000" b="0" dirty="0">
                  <a:solidFill>
                    <a:schemeClr val="tx1"/>
                  </a:solidFill>
                </a:endParaRPr>
              </a:p>
              <a:p>
                <a:pPr algn="ctr">
                  <a:spcAft>
                    <a:spcPts val="600"/>
                  </a:spcAft>
                </a:pPr>
                <a:endParaRPr lang="pt-BR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Rechteck 5">
                <a:extLst>
                  <a:ext uri="{FF2B5EF4-FFF2-40B4-BE49-F238E27FC236}">
                    <a16:creationId xmlns:a16="http://schemas.microsoft.com/office/drawing/2014/main" id="{99439B6E-10C8-E12E-9386-2FB9EABC8B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6040" y="1846730"/>
                <a:ext cx="4248472" cy="338247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" name="Table 8">
            <a:extLst>
              <a:ext uri="{FF2B5EF4-FFF2-40B4-BE49-F238E27FC236}">
                <a16:creationId xmlns:a16="http://schemas.microsoft.com/office/drawing/2014/main" id="{F46BD78B-8754-1F04-4518-2E46186E5B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8885655"/>
              </p:ext>
            </p:extLst>
          </p:nvPr>
        </p:nvGraphicFramePr>
        <p:xfrm>
          <a:off x="2153458" y="3412274"/>
          <a:ext cx="2926080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2629747904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55812767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69964454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63727133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22648102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4869561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40218995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294120317"/>
                    </a:ext>
                  </a:extLst>
                </a:gridCol>
              </a:tblGrid>
              <a:tr h="325802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494329"/>
                  </a:ext>
                </a:extLst>
              </a:tr>
              <a:tr h="325802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0988080"/>
                  </a:ext>
                </a:extLst>
              </a:tr>
            </a:tbl>
          </a:graphicData>
        </a:graphic>
      </p:graphicFrame>
      <p:sp>
        <p:nvSpPr>
          <p:cNvPr id="9" name="Oval 8">
            <a:extLst>
              <a:ext uri="{FF2B5EF4-FFF2-40B4-BE49-F238E27FC236}">
                <a16:creationId xmlns:a16="http://schemas.microsoft.com/office/drawing/2014/main" id="{C9D3CDEA-537A-89C6-BEDA-C249C9154077}"/>
              </a:ext>
            </a:extLst>
          </p:cNvPr>
          <p:cNvSpPr/>
          <p:nvPr/>
        </p:nvSpPr>
        <p:spPr>
          <a:xfrm>
            <a:off x="7896200" y="3069104"/>
            <a:ext cx="1371600" cy="1371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5000"/>
              </a:lnSpc>
            </a:pPr>
            <a:endParaRPr lang="en-US" sz="2400" dirty="0"/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5B0D96AA-6528-4984-DC45-32564171B779}"/>
              </a:ext>
            </a:extLst>
          </p:cNvPr>
          <p:cNvSpPr/>
          <p:nvPr/>
        </p:nvSpPr>
        <p:spPr>
          <a:xfrm flipH="1">
            <a:off x="8353400" y="3069104"/>
            <a:ext cx="457200" cy="1371600"/>
          </a:xfrm>
          <a:prstGeom prst="arc">
            <a:avLst>
              <a:gd name="adj1" fmla="val 16222578"/>
              <a:gd name="adj2" fmla="val 5387390"/>
            </a:avLst>
          </a:prstGeom>
          <a:ln w="127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Arc 10">
            <a:extLst>
              <a:ext uri="{FF2B5EF4-FFF2-40B4-BE49-F238E27FC236}">
                <a16:creationId xmlns:a16="http://schemas.microsoft.com/office/drawing/2014/main" id="{FC1C97AD-1684-624A-5813-DE65D734507A}"/>
              </a:ext>
            </a:extLst>
          </p:cNvPr>
          <p:cNvSpPr/>
          <p:nvPr/>
        </p:nvSpPr>
        <p:spPr>
          <a:xfrm>
            <a:off x="8353400" y="3069104"/>
            <a:ext cx="457200" cy="1371600"/>
          </a:xfrm>
          <a:prstGeom prst="arc">
            <a:avLst>
              <a:gd name="adj1" fmla="val 16200000"/>
              <a:gd name="adj2" fmla="val 5387390"/>
            </a:avLst>
          </a:prstGeom>
          <a:ln w="12700"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5F683AD7-C282-2F0E-FD65-0DA7751CD6BA}"/>
              </a:ext>
            </a:extLst>
          </p:cNvPr>
          <p:cNvSpPr/>
          <p:nvPr/>
        </p:nvSpPr>
        <p:spPr>
          <a:xfrm rot="16200000">
            <a:off x="8353400" y="3060230"/>
            <a:ext cx="457200" cy="1371600"/>
          </a:xfrm>
          <a:prstGeom prst="arc">
            <a:avLst>
              <a:gd name="adj1" fmla="val 16200000"/>
              <a:gd name="adj2" fmla="val 5387390"/>
            </a:avLst>
          </a:prstGeom>
          <a:ln w="12700"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1925404-53F5-785A-35A3-6A0E3325416C}"/>
              </a:ext>
            </a:extLst>
          </p:cNvPr>
          <p:cNvSpPr/>
          <p:nvPr/>
        </p:nvSpPr>
        <p:spPr>
          <a:xfrm>
            <a:off x="8549996" y="3714026"/>
            <a:ext cx="64008" cy="64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5000"/>
              </a:lnSpc>
            </a:pPr>
            <a:endParaRPr lang="en-US" sz="2400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17C82D8-F5C6-D482-5EDC-00F27F7A5357}"/>
              </a:ext>
            </a:extLst>
          </p:cNvPr>
          <p:cNvCxnSpPr>
            <a:cxnSpLocks/>
          </p:cNvCxnSpPr>
          <p:nvPr/>
        </p:nvCxnSpPr>
        <p:spPr>
          <a:xfrm flipH="1">
            <a:off x="7941920" y="3973940"/>
            <a:ext cx="411480" cy="41148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89D7178-8367-20F5-D743-A3DDA872E6C4}"/>
              </a:ext>
            </a:extLst>
          </p:cNvPr>
          <p:cNvCxnSpPr>
            <a:cxnSpLocks/>
          </p:cNvCxnSpPr>
          <p:nvPr/>
        </p:nvCxnSpPr>
        <p:spPr>
          <a:xfrm flipH="1">
            <a:off x="8353400" y="3297718"/>
            <a:ext cx="690106" cy="675532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A743EF0E-53BA-8E5A-3382-9DCAF33F03DF}"/>
              </a:ext>
            </a:extLst>
          </p:cNvPr>
          <p:cNvCxnSpPr>
            <a:cxnSpLocks/>
          </p:cNvCxnSpPr>
          <p:nvPr/>
        </p:nvCxnSpPr>
        <p:spPr>
          <a:xfrm flipH="1">
            <a:off x="7709014" y="3747989"/>
            <a:ext cx="187186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8D2869D1-02C6-2B77-D675-43E36495A4C7}"/>
              </a:ext>
            </a:extLst>
          </p:cNvPr>
          <p:cNvCxnSpPr>
            <a:cxnSpLocks/>
          </p:cNvCxnSpPr>
          <p:nvPr/>
        </p:nvCxnSpPr>
        <p:spPr>
          <a:xfrm flipH="1" flipV="1">
            <a:off x="7896200" y="3748481"/>
            <a:ext cx="1371558" cy="5090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8E15BC26-7884-9C14-020C-7C48477D542D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7896221" y="3779880"/>
            <a:ext cx="1371558" cy="4206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08D2A657-82B2-5045-EBB3-EA0C954E4DAE}"/>
              </a:ext>
            </a:extLst>
          </p:cNvPr>
          <p:cNvCxnSpPr/>
          <p:nvPr/>
        </p:nvCxnSpPr>
        <p:spPr>
          <a:xfrm>
            <a:off x="8618004" y="3750621"/>
            <a:ext cx="64008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2083DFED-B67A-9572-9A29-A35F0E3FA88A}"/>
              </a:ext>
            </a:extLst>
          </p:cNvPr>
          <p:cNvCxnSpPr>
            <a:cxnSpLocks/>
          </p:cNvCxnSpPr>
          <p:nvPr/>
        </p:nvCxnSpPr>
        <p:spPr>
          <a:xfrm rot="16200000">
            <a:off x="8259857" y="3389144"/>
            <a:ext cx="64008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32D67E8-BE01-50CF-EF74-8C8665175797}"/>
              </a:ext>
            </a:extLst>
          </p:cNvPr>
          <p:cNvCxnSpPr>
            <a:cxnSpLocks/>
          </p:cNvCxnSpPr>
          <p:nvPr/>
        </p:nvCxnSpPr>
        <p:spPr>
          <a:xfrm rot="5400000" flipV="1">
            <a:off x="8259857" y="4116500"/>
            <a:ext cx="64008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798213BF-8B7B-E5AC-2973-12909E37A8C4}"/>
              </a:ext>
            </a:extLst>
          </p:cNvPr>
          <p:cNvCxnSpPr>
            <a:cxnSpLocks/>
          </p:cNvCxnSpPr>
          <p:nvPr/>
        </p:nvCxnSpPr>
        <p:spPr>
          <a:xfrm flipV="1">
            <a:off x="8577356" y="2853080"/>
            <a:ext cx="0" cy="216024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6EEBD5FB-5F21-2CCF-18BF-CF0F3C80F171}"/>
              </a:ext>
            </a:extLst>
          </p:cNvPr>
          <p:cNvCxnSpPr>
            <a:cxnSpLocks/>
          </p:cNvCxnSpPr>
          <p:nvPr/>
        </p:nvCxnSpPr>
        <p:spPr>
          <a:xfrm rot="5400000" flipV="1">
            <a:off x="9375770" y="3643519"/>
            <a:ext cx="0" cy="216024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D38193D8-9697-31F2-B392-7959329BC828}"/>
              </a:ext>
            </a:extLst>
          </p:cNvPr>
          <p:cNvCxnSpPr>
            <a:cxnSpLocks/>
          </p:cNvCxnSpPr>
          <p:nvPr/>
        </p:nvCxnSpPr>
        <p:spPr>
          <a:xfrm rot="2700000" flipV="1">
            <a:off x="9146667" y="3096396"/>
            <a:ext cx="0" cy="216024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791785F8-411D-A427-BD4F-E1085C9C1C85}"/>
                  </a:ext>
                </a:extLst>
              </p:cNvPr>
              <p:cNvSpPr txBox="1"/>
              <p:nvPr/>
            </p:nvSpPr>
            <p:spPr>
              <a:xfrm>
                <a:off x="8549996" y="2708920"/>
                <a:ext cx="457200" cy="3262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|0⟩</m:t>
                      </m:r>
                    </m:oMath>
                  </m:oMathPara>
                </a14:m>
                <a:endParaRPr lang="en-US" sz="1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791785F8-411D-A427-BD4F-E1085C9C1C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9996" y="2708920"/>
                <a:ext cx="457200" cy="326243"/>
              </a:xfrm>
              <a:prstGeom prst="rect">
                <a:avLst/>
              </a:prstGeom>
              <a:blipFill>
                <a:blip r:embed="rId5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36B0D017-D091-D747-1CAB-600623ADFDFB}"/>
                  </a:ext>
                </a:extLst>
              </p:cNvPr>
              <p:cNvSpPr txBox="1"/>
              <p:nvPr/>
            </p:nvSpPr>
            <p:spPr>
              <a:xfrm>
                <a:off x="8549996" y="4467762"/>
                <a:ext cx="457200" cy="3262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|1⟩</m:t>
                      </m:r>
                    </m:oMath>
                  </m:oMathPara>
                </a14:m>
                <a:endParaRPr lang="en-US" sz="1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36B0D017-D091-D747-1CAB-600623ADFD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9996" y="4467762"/>
                <a:ext cx="457200" cy="326243"/>
              </a:xfrm>
              <a:prstGeom prst="rect">
                <a:avLst/>
              </a:prstGeom>
              <a:blipFill>
                <a:blip r:embed="rId6"/>
                <a:stretch>
                  <a:fillRect b="-132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08EE516D-39E7-3BB3-0C54-9F4233207506}"/>
              </a:ext>
            </a:extLst>
          </p:cNvPr>
          <p:cNvCxnSpPr>
            <a:cxnSpLocks/>
          </p:cNvCxnSpPr>
          <p:nvPr/>
        </p:nvCxnSpPr>
        <p:spPr>
          <a:xfrm flipV="1">
            <a:off x="8584885" y="4454274"/>
            <a:ext cx="0" cy="165538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E534588A-211D-F577-77E5-1A176C255467}"/>
                  </a:ext>
                </a:extLst>
              </p:cNvPr>
              <p:cNvSpPr txBox="1"/>
              <p:nvPr/>
            </p:nvSpPr>
            <p:spPr>
              <a:xfrm>
                <a:off x="9375770" y="3450811"/>
                <a:ext cx="1058454" cy="5808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|0⟩+|1⟩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16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6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sz="1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E534588A-211D-F577-77E5-1A176C2554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75770" y="3450811"/>
                <a:ext cx="1058454" cy="580800"/>
              </a:xfrm>
              <a:prstGeom prst="rect">
                <a:avLst/>
              </a:prstGeom>
              <a:blipFill>
                <a:blip r:embed="rId7"/>
                <a:stretch>
                  <a:fillRect b="-2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Arc 11">
            <a:extLst>
              <a:ext uri="{FF2B5EF4-FFF2-40B4-BE49-F238E27FC236}">
                <a16:creationId xmlns:a16="http://schemas.microsoft.com/office/drawing/2014/main" id="{C6CE949C-5E3F-7205-D7A0-F5532377258B}"/>
              </a:ext>
            </a:extLst>
          </p:cNvPr>
          <p:cNvSpPr/>
          <p:nvPr/>
        </p:nvSpPr>
        <p:spPr>
          <a:xfrm rot="16200000" flipH="1">
            <a:off x="8353400" y="3060230"/>
            <a:ext cx="457200" cy="1371600"/>
          </a:xfrm>
          <a:prstGeom prst="arc">
            <a:avLst>
              <a:gd name="adj1" fmla="val 16222578"/>
              <a:gd name="adj2" fmla="val 5387390"/>
            </a:avLst>
          </a:prstGeom>
          <a:ln w="127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C9B5348-B324-AC63-523B-ED38A0B8995C}"/>
              </a:ext>
            </a:extLst>
          </p:cNvPr>
          <p:cNvSpPr txBox="1"/>
          <p:nvPr/>
        </p:nvSpPr>
        <p:spPr>
          <a:xfrm>
            <a:off x="7603371" y="4904046"/>
            <a:ext cx="1947969" cy="2531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5000"/>
              </a:lnSpc>
            </a:pPr>
            <a:r>
              <a:rPr lang="en-US" sz="1100" i="1" dirty="0"/>
              <a:t>Bloch sphere representation</a:t>
            </a:r>
          </a:p>
        </p:txBody>
      </p:sp>
    </p:spTree>
    <p:extLst>
      <p:ext uri="{BB962C8B-B14F-4D97-AF65-F5344CB8AC3E}">
        <p14:creationId xmlns:p14="http://schemas.microsoft.com/office/powerpoint/2010/main" val="3382305551"/>
      </p:ext>
    </p:extLst>
  </p:cSld>
  <p:clrMapOvr>
    <a:masterClrMapping/>
  </p:clrMapOvr>
  <p:transition spd="med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16619C-3393-4C40-A047-6B58736218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Measurement and qubit collapse</a:t>
            </a:r>
          </a:p>
        </p:txBody>
      </p:sp>
      <p:sp>
        <p:nvSpPr>
          <p:cNvPr id="15" name="Datumsplatzhalter 14">
            <a:extLst>
              <a:ext uri="{FF2B5EF4-FFF2-40B4-BE49-F238E27FC236}">
                <a16:creationId xmlns:a16="http://schemas.microsoft.com/office/drawing/2014/main" id="{822643DC-E385-41CB-B6AA-694766B1AF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15/04/2024</a:t>
            </a:r>
            <a:endParaRPr lang="de-D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5881D94-89C1-F07A-021D-933B87C23E2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 dirty="0"/>
              <a:t>Page </a:t>
            </a:r>
            <a:fld id="{A52F4D17-1AD6-42D9-B93A-EB002C62F438}" type="slidenum">
              <a:rPr lang="de-DE" smtClean="0"/>
              <a:pPr/>
              <a:t>7</a:t>
            </a:fld>
            <a:endParaRPr lang="de-DE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A31E844-0E6B-71CE-5037-3B0C2083C0CB}"/>
              </a:ext>
            </a:extLst>
          </p:cNvPr>
          <p:cNvSpPr/>
          <p:nvPr/>
        </p:nvSpPr>
        <p:spPr>
          <a:xfrm>
            <a:off x="1603192" y="2276872"/>
            <a:ext cx="1371600" cy="1371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5000"/>
              </a:lnSpc>
            </a:pPr>
            <a:endParaRPr lang="en-US" sz="2400" dirty="0"/>
          </a:p>
        </p:txBody>
      </p:sp>
      <p:sp>
        <p:nvSpPr>
          <p:cNvPr id="6" name="Arc 5">
            <a:extLst>
              <a:ext uri="{FF2B5EF4-FFF2-40B4-BE49-F238E27FC236}">
                <a16:creationId xmlns:a16="http://schemas.microsoft.com/office/drawing/2014/main" id="{81139260-7587-942C-D2F0-D4E9FD9AC989}"/>
              </a:ext>
            </a:extLst>
          </p:cNvPr>
          <p:cNvSpPr/>
          <p:nvPr/>
        </p:nvSpPr>
        <p:spPr>
          <a:xfrm flipH="1">
            <a:off x="2060392" y="2276872"/>
            <a:ext cx="457200" cy="1371600"/>
          </a:xfrm>
          <a:prstGeom prst="arc">
            <a:avLst>
              <a:gd name="adj1" fmla="val 16222578"/>
              <a:gd name="adj2" fmla="val 5387390"/>
            </a:avLst>
          </a:prstGeom>
          <a:ln w="127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Arc 15">
            <a:extLst>
              <a:ext uri="{FF2B5EF4-FFF2-40B4-BE49-F238E27FC236}">
                <a16:creationId xmlns:a16="http://schemas.microsoft.com/office/drawing/2014/main" id="{FA51649E-80FC-5F24-EF75-4764E9AF2CAB}"/>
              </a:ext>
            </a:extLst>
          </p:cNvPr>
          <p:cNvSpPr/>
          <p:nvPr/>
        </p:nvSpPr>
        <p:spPr>
          <a:xfrm>
            <a:off x="2060392" y="2276872"/>
            <a:ext cx="457200" cy="1371600"/>
          </a:xfrm>
          <a:prstGeom prst="arc">
            <a:avLst>
              <a:gd name="adj1" fmla="val 16200000"/>
              <a:gd name="adj2" fmla="val 5387390"/>
            </a:avLst>
          </a:prstGeom>
          <a:ln w="12700"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Arc 19">
            <a:extLst>
              <a:ext uri="{FF2B5EF4-FFF2-40B4-BE49-F238E27FC236}">
                <a16:creationId xmlns:a16="http://schemas.microsoft.com/office/drawing/2014/main" id="{6F4516FB-99C5-33FB-4349-77E6C0FF8784}"/>
              </a:ext>
            </a:extLst>
          </p:cNvPr>
          <p:cNvSpPr/>
          <p:nvPr/>
        </p:nvSpPr>
        <p:spPr>
          <a:xfrm rot="16200000">
            <a:off x="2060392" y="2267998"/>
            <a:ext cx="457200" cy="1371600"/>
          </a:xfrm>
          <a:prstGeom prst="arc">
            <a:avLst>
              <a:gd name="adj1" fmla="val 16200000"/>
              <a:gd name="adj2" fmla="val 5387390"/>
            </a:avLst>
          </a:prstGeom>
          <a:ln w="12700"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81515A0-9E49-4AA3-3862-65C390272E63}"/>
              </a:ext>
            </a:extLst>
          </p:cNvPr>
          <p:cNvSpPr/>
          <p:nvPr/>
        </p:nvSpPr>
        <p:spPr>
          <a:xfrm>
            <a:off x="2256988" y="2921794"/>
            <a:ext cx="64008" cy="64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5000"/>
              </a:lnSpc>
            </a:pPr>
            <a:endParaRPr lang="en-US" sz="2400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2887E2E-3B43-B0BF-E802-0275E80BFA6D}"/>
              </a:ext>
            </a:extLst>
          </p:cNvPr>
          <p:cNvCxnSpPr>
            <a:cxnSpLocks/>
          </p:cNvCxnSpPr>
          <p:nvPr/>
        </p:nvCxnSpPr>
        <p:spPr>
          <a:xfrm flipH="1">
            <a:off x="1648912" y="3181708"/>
            <a:ext cx="411480" cy="41148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111BB6C-DE3D-3DEE-C5DF-94B7D8F3B9F6}"/>
              </a:ext>
            </a:extLst>
          </p:cNvPr>
          <p:cNvCxnSpPr>
            <a:cxnSpLocks/>
          </p:cNvCxnSpPr>
          <p:nvPr/>
        </p:nvCxnSpPr>
        <p:spPr>
          <a:xfrm flipH="1">
            <a:off x="2060392" y="2505486"/>
            <a:ext cx="690106" cy="675532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5D84CB6-DA4E-E84E-0D03-710F7998C69A}"/>
              </a:ext>
            </a:extLst>
          </p:cNvPr>
          <p:cNvCxnSpPr>
            <a:cxnSpLocks/>
          </p:cNvCxnSpPr>
          <p:nvPr/>
        </p:nvCxnSpPr>
        <p:spPr>
          <a:xfrm flipH="1">
            <a:off x="1416006" y="2955757"/>
            <a:ext cx="187186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029A2CC-C9A4-F997-AD6A-5837741FF7AA}"/>
              </a:ext>
            </a:extLst>
          </p:cNvPr>
          <p:cNvCxnSpPr>
            <a:cxnSpLocks/>
          </p:cNvCxnSpPr>
          <p:nvPr/>
        </p:nvCxnSpPr>
        <p:spPr>
          <a:xfrm flipH="1" flipV="1">
            <a:off x="1603192" y="2956249"/>
            <a:ext cx="1371558" cy="5090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0961D7C-3AB3-1D45-0F6C-A3EC73B8A8D1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1603213" y="2987648"/>
            <a:ext cx="1371558" cy="4206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C419BD3-58B5-E348-E5EB-B40B925C41A0}"/>
              </a:ext>
            </a:extLst>
          </p:cNvPr>
          <p:cNvCxnSpPr>
            <a:cxnSpLocks/>
          </p:cNvCxnSpPr>
          <p:nvPr/>
        </p:nvCxnSpPr>
        <p:spPr>
          <a:xfrm>
            <a:off x="2324996" y="2958389"/>
            <a:ext cx="452286" cy="29712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1E82471B-0230-0E3E-392E-A2E1B82949BF}"/>
              </a:ext>
            </a:extLst>
          </p:cNvPr>
          <p:cNvCxnSpPr>
            <a:cxnSpLocks/>
          </p:cNvCxnSpPr>
          <p:nvPr/>
        </p:nvCxnSpPr>
        <p:spPr>
          <a:xfrm flipV="1">
            <a:off x="2284348" y="2060848"/>
            <a:ext cx="0" cy="216024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DB11F4B8-58DC-E54F-35AF-50AE64998CD6}"/>
              </a:ext>
            </a:extLst>
          </p:cNvPr>
          <p:cNvCxnSpPr>
            <a:cxnSpLocks/>
          </p:cNvCxnSpPr>
          <p:nvPr/>
        </p:nvCxnSpPr>
        <p:spPr>
          <a:xfrm rot="5400000" flipV="1">
            <a:off x="3082762" y="2851287"/>
            <a:ext cx="0" cy="216024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A15E749-2A16-BD76-B705-1924B7082D57}"/>
              </a:ext>
            </a:extLst>
          </p:cNvPr>
          <p:cNvCxnSpPr>
            <a:cxnSpLocks/>
          </p:cNvCxnSpPr>
          <p:nvPr/>
        </p:nvCxnSpPr>
        <p:spPr>
          <a:xfrm rot="2700000" flipV="1">
            <a:off x="2853659" y="2304164"/>
            <a:ext cx="0" cy="216024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C9F1020-9624-99B0-1D0A-43B6D11F0A2D}"/>
                  </a:ext>
                </a:extLst>
              </p:cNvPr>
              <p:cNvSpPr txBox="1"/>
              <p:nvPr/>
            </p:nvSpPr>
            <p:spPr>
              <a:xfrm>
                <a:off x="6065354" y="1844558"/>
                <a:ext cx="4311752" cy="3262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ct val="95000"/>
                  </a:lnSpc>
                </a:pP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|0⟩</m:t>
                    </m:r>
                  </m:oMath>
                </a14:m>
                <a:r>
                  <a:rPr lang="en-US" sz="1600" dirty="0">
                    <a:solidFill>
                      <a:srgbClr val="FF0000"/>
                    </a:solidFill>
                  </a:rPr>
                  <a:t>  </a:t>
                </a:r>
                <a:r>
                  <a:rPr lang="en-US" sz="1600" dirty="0"/>
                  <a:t>with probability</a:t>
                </a:r>
                <a:r>
                  <a:rPr lang="en-US" sz="1600" dirty="0">
                    <a:solidFill>
                      <a:srgbClr val="FF0000"/>
                    </a:solidFill>
                  </a:rPr>
                  <a:t>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1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</m:d>
                      </m:e>
                      <m:sup>
                        <m:r>
                          <a:rPr lang="en-US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600" dirty="0">
                    <a:solidFill>
                      <a:srgbClr val="FF000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C9F1020-9624-99B0-1D0A-43B6D11F0A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5354" y="1844558"/>
                <a:ext cx="4311752" cy="326243"/>
              </a:xfrm>
              <a:prstGeom prst="rect">
                <a:avLst/>
              </a:prstGeom>
              <a:blipFill>
                <a:blip r:embed="rId3"/>
                <a:stretch>
                  <a:fillRect l="-141" t="-9434" b="-245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6C528C33-6B3A-EA7D-C551-AA9A97FB8E22}"/>
                  </a:ext>
                </a:extLst>
              </p:cNvPr>
              <p:cNvSpPr txBox="1"/>
              <p:nvPr/>
            </p:nvSpPr>
            <p:spPr>
              <a:xfrm>
                <a:off x="6049187" y="3737505"/>
                <a:ext cx="2373332" cy="3262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ct val="95000"/>
                  </a:lnSpc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en-US" sz="1600" dirty="0">
                    <a:solidFill>
                      <a:srgbClr val="FF0000"/>
                    </a:solidFill>
                  </a:rPr>
                  <a:t>  </a:t>
                </a:r>
                <a:r>
                  <a:rPr lang="en-US" sz="1600" dirty="0"/>
                  <a:t>with probability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1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d>
                      </m:e>
                      <m:sup>
                        <m:r>
                          <a:rPr lang="en-US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600" dirty="0">
                    <a:solidFill>
                      <a:srgbClr val="FF000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6C528C33-6B3A-EA7D-C551-AA9A97FB8E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9187" y="3737505"/>
                <a:ext cx="2373332" cy="326243"/>
              </a:xfrm>
              <a:prstGeom prst="rect">
                <a:avLst/>
              </a:prstGeom>
              <a:blipFill>
                <a:blip r:embed="rId4"/>
                <a:stretch>
                  <a:fillRect t="-9259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F94D3C72-E78E-07FA-4A24-D28B8A97F48F}"/>
              </a:ext>
            </a:extLst>
          </p:cNvPr>
          <p:cNvCxnSpPr>
            <a:cxnSpLocks/>
          </p:cNvCxnSpPr>
          <p:nvPr/>
        </p:nvCxnSpPr>
        <p:spPr>
          <a:xfrm flipV="1">
            <a:off x="2291877" y="3662042"/>
            <a:ext cx="0" cy="165538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3FC263B-AF8F-482D-0183-AC2A96673FA6}"/>
                  </a:ext>
                </a:extLst>
              </p:cNvPr>
              <p:cNvSpPr txBox="1"/>
              <p:nvPr/>
            </p:nvSpPr>
            <p:spPr>
              <a:xfrm>
                <a:off x="2876983" y="3214997"/>
                <a:ext cx="1330806" cy="3262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16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|0⟩+</m:t>
                      </m:r>
                      <m:r>
                        <a:rPr lang="en-US" sz="16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16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|1⟩</m:t>
                      </m:r>
                    </m:oMath>
                  </m:oMathPara>
                </a14:m>
                <a:endParaRPr lang="en-US" sz="1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3FC263B-AF8F-482D-0183-AC2A96673F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6983" y="3214997"/>
                <a:ext cx="1330806" cy="326243"/>
              </a:xfrm>
              <a:prstGeom prst="rect">
                <a:avLst/>
              </a:prstGeom>
              <a:blipFill>
                <a:blip r:embed="rId5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Oval 51">
            <a:extLst>
              <a:ext uri="{FF2B5EF4-FFF2-40B4-BE49-F238E27FC236}">
                <a16:creationId xmlns:a16="http://schemas.microsoft.com/office/drawing/2014/main" id="{7B5A90A7-DF02-EA94-9B2F-3B2473F4F7DD}"/>
              </a:ext>
            </a:extLst>
          </p:cNvPr>
          <p:cNvSpPr/>
          <p:nvPr/>
        </p:nvSpPr>
        <p:spPr>
          <a:xfrm>
            <a:off x="2745278" y="3223509"/>
            <a:ext cx="64008" cy="64008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5000"/>
              </a:lnSpc>
            </a:pPr>
            <a:endParaRPr lang="en-US" sz="2400" dirty="0"/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3F87DE4C-5C4E-F957-0FFD-3AC82E8B8AC7}"/>
              </a:ext>
            </a:extLst>
          </p:cNvPr>
          <p:cNvCxnSpPr>
            <a:cxnSpLocks/>
          </p:cNvCxnSpPr>
          <p:nvPr/>
        </p:nvCxnSpPr>
        <p:spPr>
          <a:xfrm>
            <a:off x="4192138" y="2962673"/>
            <a:ext cx="149168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623FB310-6C0C-214C-CAE8-215C49E3D3C9}"/>
              </a:ext>
            </a:extLst>
          </p:cNvPr>
          <p:cNvSpPr txBox="1"/>
          <p:nvPr/>
        </p:nvSpPr>
        <p:spPr>
          <a:xfrm>
            <a:off x="4399334" y="3008672"/>
            <a:ext cx="1045479" cy="2531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5000"/>
              </a:lnSpc>
            </a:pPr>
            <a:r>
              <a:rPr lang="en-US" sz="1100" dirty="0"/>
              <a:t>measurement</a:t>
            </a:r>
          </a:p>
        </p:txBody>
      </p:sp>
      <p:sp>
        <p:nvSpPr>
          <p:cNvPr id="61" name="Left Brace 60">
            <a:extLst>
              <a:ext uri="{FF2B5EF4-FFF2-40B4-BE49-F238E27FC236}">
                <a16:creationId xmlns:a16="http://schemas.microsoft.com/office/drawing/2014/main" id="{FDBAC3A2-4EA7-98A1-F041-BBA2A9EAD05D}"/>
              </a:ext>
            </a:extLst>
          </p:cNvPr>
          <p:cNvSpPr/>
          <p:nvPr/>
        </p:nvSpPr>
        <p:spPr>
          <a:xfrm>
            <a:off x="5818408" y="1763966"/>
            <a:ext cx="187186" cy="2395885"/>
          </a:xfrm>
          <a:prstGeom prst="leftBrac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Rechteck 5">
            <a:extLst>
              <a:ext uri="{FF2B5EF4-FFF2-40B4-BE49-F238E27FC236}">
                <a16:creationId xmlns:a16="http://schemas.microsoft.com/office/drawing/2014/main" id="{6E58CB22-D595-DD4C-3207-297182DD701F}"/>
              </a:ext>
            </a:extLst>
          </p:cNvPr>
          <p:cNvSpPr/>
          <p:nvPr/>
        </p:nvSpPr>
        <p:spPr>
          <a:xfrm>
            <a:off x="866875" y="4836028"/>
            <a:ext cx="7574932" cy="4374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/>
          <a:lstStyle/>
          <a:p>
            <a:pPr>
              <a:spcAft>
                <a:spcPts val="600"/>
              </a:spcAft>
            </a:pPr>
            <a:r>
              <a:rPr lang="en-US" sz="1600" dirty="0">
                <a:solidFill>
                  <a:schemeClr val="tx1"/>
                </a:solidFill>
                <a:latin typeface="+mj-lt"/>
              </a:rPr>
              <a:t>Measuring a qubit leads to a </a:t>
            </a:r>
            <a:r>
              <a:rPr lang="en-US" sz="1600" b="1" dirty="0">
                <a:solidFill>
                  <a:schemeClr val="tx2"/>
                </a:solidFill>
                <a:latin typeface="+mj-lt"/>
              </a:rPr>
              <a:t>random result</a:t>
            </a:r>
            <a:r>
              <a:rPr lang="en-US" sz="1600" dirty="0">
                <a:solidFill>
                  <a:schemeClr val="tx2"/>
                </a:solidFill>
                <a:latin typeface="+mj-lt"/>
              </a:rPr>
              <a:t> </a:t>
            </a:r>
            <a:r>
              <a:rPr lang="en-US" sz="1600" dirty="0">
                <a:solidFill>
                  <a:schemeClr val="tx1"/>
                </a:solidFill>
                <a:latin typeface="+mj-lt"/>
              </a:rPr>
              <a:t>and affects the qubit irreversibly.</a:t>
            </a:r>
          </a:p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tx1"/>
              </a:solidFill>
              <a:latin typeface="+mj-lt"/>
            </a:endParaRPr>
          </a:p>
          <a:p>
            <a:pPr algn="ctr">
              <a:spcAft>
                <a:spcPts val="600"/>
              </a:spcAft>
            </a:pPr>
            <a:endParaRPr lang="en-US" sz="1200" b="1" dirty="0">
              <a:solidFill>
                <a:schemeClr val="tx1"/>
              </a:solidFill>
              <a:latin typeface="+mj-lt"/>
            </a:endParaRPr>
          </a:p>
          <a:p>
            <a:pPr algn="ctr">
              <a:spcAft>
                <a:spcPts val="600"/>
              </a:spcAft>
            </a:pPr>
            <a:endParaRPr lang="pt-BR" sz="12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DF9E9C82-DD9F-6EB1-08DC-D6CF844FAECC}"/>
              </a:ext>
            </a:extLst>
          </p:cNvPr>
          <p:cNvSpPr/>
          <p:nvPr/>
        </p:nvSpPr>
        <p:spPr>
          <a:xfrm>
            <a:off x="9034972" y="1353597"/>
            <a:ext cx="1371600" cy="1371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5000"/>
              </a:lnSpc>
            </a:pPr>
            <a:endParaRPr lang="en-US" sz="2400" dirty="0"/>
          </a:p>
        </p:txBody>
      </p:sp>
      <p:sp>
        <p:nvSpPr>
          <p:cNvPr id="64" name="Arc 63">
            <a:extLst>
              <a:ext uri="{FF2B5EF4-FFF2-40B4-BE49-F238E27FC236}">
                <a16:creationId xmlns:a16="http://schemas.microsoft.com/office/drawing/2014/main" id="{C59D3A6F-52F7-9A32-75F8-ECA43050F185}"/>
              </a:ext>
            </a:extLst>
          </p:cNvPr>
          <p:cNvSpPr/>
          <p:nvPr/>
        </p:nvSpPr>
        <p:spPr>
          <a:xfrm flipH="1">
            <a:off x="9492172" y="1353597"/>
            <a:ext cx="457200" cy="1371600"/>
          </a:xfrm>
          <a:prstGeom prst="arc">
            <a:avLst>
              <a:gd name="adj1" fmla="val 16222578"/>
              <a:gd name="adj2" fmla="val 5387390"/>
            </a:avLst>
          </a:prstGeom>
          <a:ln w="127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Arc 64">
            <a:extLst>
              <a:ext uri="{FF2B5EF4-FFF2-40B4-BE49-F238E27FC236}">
                <a16:creationId xmlns:a16="http://schemas.microsoft.com/office/drawing/2014/main" id="{FCA9199F-F824-585E-D4CC-05E6E2112A7F}"/>
              </a:ext>
            </a:extLst>
          </p:cNvPr>
          <p:cNvSpPr/>
          <p:nvPr/>
        </p:nvSpPr>
        <p:spPr>
          <a:xfrm>
            <a:off x="9492172" y="1353597"/>
            <a:ext cx="457200" cy="1371600"/>
          </a:xfrm>
          <a:prstGeom prst="arc">
            <a:avLst>
              <a:gd name="adj1" fmla="val 16200000"/>
              <a:gd name="adj2" fmla="val 5387390"/>
            </a:avLst>
          </a:prstGeom>
          <a:ln w="12700"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Arc 65">
            <a:extLst>
              <a:ext uri="{FF2B5EF4-FFF2-40B4-BE49-F238E27FC236}">
                <a16:creationId xmlns:a16="http://schemas.microsoft.com/office/drawing/2014/main" id="{91192848-64F2-1737-1AC9-8C2051EC2ED3}"/>
              </a:ext>
            </a:extLst>
          </p:cNvPr>
          <p:cNvSpPr/>
          <p:nvPr/>
        </p:nvSpPr>
        <p:spPr>
          <a:xfrm rot="16200000" flipH="1">
            <a:off x="9492172" y="1344723"/>
            <a:ext cx="457200" cy="1371600"/>
          </a:xfrm>
          <a:prstGeom prst="arc">
            <a:avLst>
              <a:gd name="adj1" fmla="val 16222578"/>
              <a:gd name="adj2" fmla="val 5387390"/>
            </a:avLst>
          </a:prstGeom>
          <a:ln w="127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Arc 66">
            <a:extLst>
              <a:ext uri="{FF2B5EF4-FFF2-40B4-BE49-F238E27FC236}">
                <a16:creationId xmlns:a16="http://schemas.microsoft.com/office/drawing/2014/main" id="{C920E5E9-1EF6-AC5F-D371-9EDF0450F47D}"/>
              </a:ext>
            </a:extLst>
          </p:cNvPr>
          <p:cNvSpPr/>
          <p:nvPr/>
        </p:nvSpPr>
        <p:spPr>
          <a:xfrm rot="16200000">
            <a:off x="9492172" y="1344723"/>
            <a:ext cx="457200" cy="1371600"/>
          </a:xfrm>
          <a:prstGeom prst="arc">
            <a:avLst>
              <a:gd name="adj1" fmla="val 16200000"/>
              <a:gd name="adj2" fmla="val 5387390"/>
            </a:avLst>
          </a:prstGeom>
          <a:ln w="12700"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DE147327-CC73-5FAF-FCE2-D20CDED11A80}"/>
              </a:ext>
            </a:extLst>
          </p:cNvPr>
          <p:cNvSpPr/>
          <p:nvPr/>
        </p:nvSpPr>
        <p:spPr>
          <a:xfrm>
            <a:off x="9688768" y="1998519"/>
            <a:ext cx="64008" cy="64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5000"/>
              </a:lnSpc>
            </a:pPr>
            <a:endParaRPr lang="en-US" sz="2400" dirty="0"/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0FB6EAA4-12B1-73B8-169D-88D4FBBA88C5}"/>
              </a:ext>
            </a:extLst>
          </p:cNvPr>
          <p:cNvCxnSpPr>
            <a:cxnSpLocks/>
          </p:cNvCxnSpPr>
          <p:nvPr/>
        </p:nvCxnSpPr>
        <p:spPr>
          <a:xfrm flipH="1">
            <a:off x="9080692" y="2258433"/>
            <a:ext cx="411480" cy="41148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83E31FB4-B774-AFB0-EBF7-860C4B101542}"/>
              </a:ext>
            </a:extLst>
          </p:cNvPr>
          <p:cNvCxnSpPr>
            <a:cxnSpLocks/>
          </p:cNvCxnSpPr>
          <p:nvPr/>
        </p:nvCxnSpPr>
        <p:spPr>
          <a:xfrm flipH="1">
            <a:off x="9492172" y="1582211"/>
            <a:ext cx="690106" cy="675532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23A8349C-44B8-758D-C536-EB3AD10CBE27}"/>
              </a:ext>
            </a:extLst>
          </p:cNvPr>
          <p:cNvCxnSpPr>
            <a:cxnSpLocks/>
          </p:cNvCxnSpPr>
          <p:nvPr/>
        </p:nvCxnSpPr>
        <p:spPr>
          <a:xfrm flipH="1">
            <a:off x="8847786" y="2032482"/>
            <a:ext cx="187186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41177900-6423-B2D4-ABC5-D57439DA3D74}"/>
              </a:ext>
            </a:extLst>
          </p:cNvPr>
          <p:cNvCxnSpPr>
            <a:cxnSpLocks/>
          </p:cNvCxnSpPr>
          <p:nvPr/>
        </p:nvCxnSpPr>
        <p:spPr>
          <a:xfrm flipH="1" flipV="1">
            <a:off x="9034972" y="2032974"/>
            <a:ext cx="1371558" cy="5090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4F0A60E4-4EDE-F445-2130-A03C0D0D7245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9034993" y="2064373"/>
            <a:ext cx="1371558" cy="4206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004E03FE-2F21-F7E1-40F3-B0B31BED1C79}"/>
              </a:ext>
            </a:extLst>
          </p:cNvPr>
          <p:cNvCxnSpPr>
            <a:cxnSpLocks/>
          </p:cNvCxnSpPr>
          <p:nvPr/>
        </p:nvCxnSpPr>
        <p:spPr>
          <a:xfrm flipV="1">
            <a:off x="9716128" y="1137573"/>
            <a:ext cx="0" cy="216024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03348B85-8AEC-09C8-A55E-36BB46A4024E}"/>
              </a:ext>
            </a:extLst>
          </p:cNvPr>
          <p:cNvCxnSpPr>
            <a:cxnSpLocks/>
          </p:cNvCxnSpPr>
          <p:nvPr/>
        </p:nvCxnSpPr>
        <p:spPr>
          <a:xfrm rot="5400000" flipV="1">
            <a:off x="10514542" y="1928012"/>
            <a:ext cx="0" cy="216024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DE6F70FE-EC73-F210-000F-F7BB37494090}"/>
              </a:ext>
            </a:extLst>
          </p:cNvPr>
          <p:cNvCxnSpPr>
            <a:cxnSpLocks/>
          </p:cNvCxnSpPr>
          <p:nvPr/>
        </p:nvCxnSpPr>
        <p:spPr>
          <a:xfrm rot="2700000" flipV="1">
            <a:off x="10285439" y="1380889"/>
            <a:ext cx="0" cy="216024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385A32B9-D2A5-DAE8-2D30-CA0225646D19}"/>
              </a:ext>
            </a:extLst>
          </p:cNvPr>
          <p:cNvCxnSpPr>
            <a:cxnSpLocks/>
          </p:cNvCxnSpPr>
          <p:nvPr/>
        </p:nvCxnSpPr>
        <p:spPr>
          <a:xfrm flipV="1">
            <a:off x="9723657" y="2738767"/>
            <a:ext cx="0" cy="165538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E6E9659C-1694-A9FB-4C84-4F807167CA6E}"/>
                  </a:ext>
                </a:extLst>
              </p:cNvPr>
              <p:cNvSpPr txBox="1"/>
              <p:nvPr/>
            </p:nvSpPr>
            <p:spPr>
              <a:xfrm>
                <a:off x="9735832" y="1015099"/>
                <a:ext cx="509289" cy="3262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|0</m:t>
                      </m:r>
                      <m:r>
                        <a:rPr lang="en-US" sz="16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⟩</m:t>
                      </m:r>
                    </m:oMath>
                  </m:oMathPara>
                </a14:m>
                <a:endParaRPr lang="en-US" sz="1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E6E9659C-1694-A9FB-4C84-4F807167CA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35832" y="1015099"/>
                <a:ext cx="509289" cy="326243"/>
              </a:xfrm>
              <a:prstGeom prst="rect">
                <a:avLst/>
              </a:prstGeom>
              <a:blipFill>
                <a:blip r:embed="rId6"/>
                <a:stretch>
                  <a:fillRect b="-132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" name="Oval 80">
            <a:extLst>
              <a:ext uri="{FF2B5EF4-FFF2-40B4-BE49-F238E27FC236}">
                <a16:creationId xmlns:a16="http://schemas.microsoft.com/office/drawing/2014/main" id="{52639E58-62FD-E86D-0FF7-C6B198A89164}"/>
              </a:ext>
            </a:extLst>
          </p:cNvPr>
          <p:cNvSpPr/>
          <p:nvPr/>
        </p:nvSpPr>
        <p:spPr>
          <a:xfrm>
            <a:off x="9040643" y="3255705"/>
            <a:ext cx="1371600" cy="1371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5000"/>
              </a:lnSpc>
            </a:pPr>
            <a:endParaRPr lang="en-US" sz="2400" dirty="0"/>
          </a:p>
        </p:txBody>
      </p:sp>
      <p:sp>
        <p:nvSpPr>
          <p:cNvPr id="82" name="Arc 81">
            <a:extLst>
              <a:ext uri="{FF2B5EF4-FFF2-40B4-BE49-F238E27FC236}">
                <a16:creationId xmlns:a16="http://schemas.microsoft.com/office/drawing/2014/main" id="{D876534B-F176-9BE3-77CF-254A4612A2A7}"/>
              </a:ext>
            </a:extLst>
          </p:cNvPr>
          <p:cNvSpPr/>
          <p:nvPr/>
        </p:nvSpPr>
        <p:spPr>
          <a:xfrm flipH="1">
            <a:off x="9497843" y="3255705"/>
            <a:ext cx="457200" cy="1371600"/>
          </a:xfrm>
          <a:prstGeom prst="arc">
            <a:avLst>
              <a:gd name="adj1" fmla="val 16222578"/>
              <a:gd name="adj2" fmla="val 5387390"/>
            </a:avLst>
          </a:prstGeom>
          <a:ln w="127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Arc 82">
            <a:extLst>
              <a:ext uri="{FF2B5EF4-FFF2-40B4-BE49-F238E27FC236}">
                <a16:creationId xmlns:a16="http://schemas.microsoft.com/office/drawing/2014/main" id="{E0E40E40-6CC0-7345-8EF7-51C127F195DB}"/>
              </a:ext>
            </a:extLst>
          </p:cNvPr>
          <p:cNvSpPr/>
          <p:nvPr/>
        </p:nvSpPr>
        <p:spPr>
          <a:xfrm>
            <a:off x="9497843" y="3255705"/>
            <a:ext cx="457200" cy="1371600"/>
          </a:xfrm>
          <a:prstGeom prst="arc">
            <a:avLst>
              <a:gd name="adj1" fmla="val 16200000"/>
              <a:gd name="adj2" fmla="val 5387390"/>
            </a:avLst>
          </a:prstGeom>
          <a:ln w="12700"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Arc 84">
            <a:extLst>
              <a:ext uri="{FF2B5EF4-FFF2-40B4-BE49-F238E27FC236}">
                <a16:creationId xmlns:a16="http://schemas.microsoft.com/office/drawing/2014/main" id="{23F7B89A-E228-7C06-CBBE-DDD46BDBC1A2}"/>
              </a:ext>
            </a:extLst>
          </p:cNvPr>
          <p:cNvSpPr/>
          <p:nvPr/>
        </p:nvSpPr>
        <p:spPr>
          <a:xfrm rot="16200000">
            <a:off x="9497843" y="3246831"/>
            <a:ext cx="457200" cy="1371600"/>
          </a:xfrm>
          <a:prstGeom prst="arc">
            <a:avLst>
              <a:gd name="adj1" fmla="val 16200000"/>
              <a:gd name="adj2" fmla="val 5387390"/>
            </a:avLst>
          </a:prstGeom>
          <a:ln w="12700"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EF3C4D24-3B3E-03A0-DE23-E1816167CDDA}"/>
              </a:ext>
            </a:extLst>
          </p:cNvPr>
          <p:cNvSpPr/>
          <p:nvPr/>
        </p:nvSpPr>
        <p:spPr>
          <a:xfrm>
            <a:off x="9694439" y="3900627"/>
            <a:ext cx="64008" cy="64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5000"/>
              </a:lnSpc>
            </a:pPr>
            <a:endParaRPr lang="en-US" sz="2400" dirty="0"/>
          </a:p>
        </p:txBody>
      </p: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3769A305-2F25-673F-3719-B1A9C650F33F}"/>
              </a:ext>
            </a:extLst>
          </p:cNvPr>
          <p:cNvCxnSpPr>
            <a:cxnSpLocks/>
          </p:cNvCxnSpPr>
          <p:nvPr/>
        </p:nvCxnSpPr>
        <p:spPr>
          <a:xfrm flipH="1">
            <a:off x="9086363" y="4160541"/>
            <a:ext cx="411480" cy="41148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1B3D2253-F646-3C3D-B8F5-3560810D98E8}"/>
              </a:ext>
            </a:extLst>
          </p:cNvPr>
          <p:cNvCxnSpPr>
            <a:cxnSpLocks/>
          </p:cNvCxnSpPr>
          <p:nvPr/>
        </p:nvCxnSpPr>
        <p:spPr>
          <a:xfrm flipH="1">
            <a:off x="9497843" y="3484319"/>
            <a:ext cx="690106" cy="675532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959CE254-018E-CC43-27AC-8AFA4D12621E}"/>
              </a:ext>
            </a:extLst>
          </p:cNvPr>
          <p:cNvCxnSpPr>
            <a:cxnSpLocks/>
          </p:cNvCxnSpPr>
          <p:nvPr/>
        </p:nvCxnSpPr>
        <p:spPr>
          <a:xfrm flipH="1">
            <a:off x="8853457" y="3934590"/>
            <a:ext cx="187186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8E64DFD0-C463-A6E2-D8D6-ABEAC6DB6EAC}"/>
              </a:ext>
            </a:extLst>
          </p:cNvPr>
          <p:cNvCxnSpPr>
            <a:cxnSpLocks/>
          </p:cNvCxnSpPr>
          <p:nvPr/>
        </p:nvCxnSpPr>
        <p:spPr>
          <a:xfrm flipH="1" flipV="1">
            <a:off x="9040643" y="3935082"/>
            <a:ext cx="1371558" cy="5090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629901E2-8926-13F6-2E1E-B071160A3CA8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9040664" y="3966481"/>
            <a:ext cx="1371558" cy="4206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0DBD3EEA-2918-6152-C85E-727E334F8C18}"/>
              </a:ext>
            </a:extLst>
          </p:cNvPr>
          <p:cNvCxnSpPr>
            <a:cxnSpLocks/>
          </p:cNvCxnSpPr>
          <p:nvPr/>
        </p:nvCxnSpPr>
        <p:spPr>
          <a:xfrm flipV="1">
            <a:off x="9721799" y="3039681"/>
            <a:ext cx="0" cy="216024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D69E251D-C1AA-94E6-2474-5D53F5DF545B}"/>
              </a:ext>
            </a:extLst>
          </p:cNvPr>
          <p:cNvCxnSpPr>
            <a:cxnSpLocks/>
          </p:cNvCxnSpPr>
          <p:nvPr/>
        </p:nvCxnSpPr>
        <p:spPr>
          <a:xfrm rot="5400000" flipV="1">
            <a:off x="10520213" y="3830120"/>
            <a:ext cx="0" cy="216024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A5C8D905-FC5B-731B-DB57-3E42BD893D22}"/>
              </a:ext>
            </a:extLst>
          </p:cNvPr>
          <p:cNvCxnSpPr>
            <a:cxnSpLocks/>
          </p:cNvCxnSpPr>
          <p:nvPr/>
        </p:nvCxnSpPr>
        <p:spPr>
          <a:xfrm rot="2700000" flipV="1">
            <a:off x="10291110" y="3282997"/>
            <a:ext cx="0" cy="216024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E543A683-E257-B92C-8052-191FD0524C7B}"/>
              </a:ext>
            </a:extLst>
          </p:cNvPr>
          <p:cNvCxnSpPr>
            <a:cxnSpLocks/>
          </p:cNvCxnSpPr>
          <p:nvPr/>
        </p:nvCxnSpPr>
        <p:spPr>
          <a:xfrm flipV="1">
            <a:off x="9729328" y="4640875"/>
            <a:ext cx="0" cy="165538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E94C8FA6-DE2C-6D74-8BD0-B6DA106A01C6}"/>
                  </a:ext>
                </a:extLst>
              </p:cNvPr>
              <p:cNvSpPr txBox="1"/>
              <p:nvPr/>
            </p:nvSpPr>
            <p:spPr>
              <a:xfrm>
                <a:off x="9817245" y="4608177"/>
                <a:ext cx="457200" cy="3262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|1⟩</m:t>
                      </m:r>
                    </m:oMath>
                  </m:oMathPara>
                </a14:m>
                <a:endParaRPr lang="en-US" sz="1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E94C8FA6-DE2C-6D74-8BD0-B6DA106A01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17245" y="4608177"/>
                <a:ext cx="457200" cy="326243"/>
              </a:xfrm>
              <a:prstGeom prst="rect">
                <a:avLst/>
              </a:prstGeom>
              <a:blipFill>
                <a:blip r:embed="rId7"/>
                <a:stretch>
                  <a:fillRect b="-132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8" name="Oval 97">
            <a:extLst>
              <a:ext uri="{FF2B5EF4-FFF2-40B4-BE49-F238E27FC236}">
                <a16:creationId xmlns:a16="http://schemas.microsoft.com/office/drawing/2014/main" id="{59DB9BD8-7E10-FA33-D776-CABF4BD9FA49}"/>
              </a:ext>
            </a:extLst>
          </p:cNvPr>
          <p:cNvSpPr/>
          <p:nvPr/>
        </p:nvSpPr>
        <p:spPr>
          <a:xfrm>
            <a:off x="9703828" y="4608750"/>
            <a:ext cx="64008" cy="64008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5000"/>
              </a:lnSpc>
            </a:pPr>
            <a:endParaRPr lang="en-US" sz="2400" dirty="0"/>
          </a:p>
        </p:txBody>
      </p: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7B2CA2D4-E2AB-3672-D5E8-0815C96C9F38}"/>
              </a:ext>
            </a:extLst>
          </p:cNvPr>
          <p:cNvCxnSpPr>
            <a:cxnSpLocks/>
          </p:cNvCxnSpPr>
          <p:nvPr/>
        </p:nvCxnSpPr>
        <p:spPr>
          <a:xfrm rot="5400000" flipV="1">
            <a:off x="9409288" y="4307156"/>
            <a:ext cx="64008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64377BB6-1DFB-A5CE-7997-B779C26FA4D7}"/>
              </a:ext>
            </a:extLst>
          </p:cNvPr>
          <p:cNvCxnSpPr>
            <a:cxnSpLocks/>
          </p:cNvCxnSpPr>
          <p:nvPr/>
        </p:nvCxnSpPr>
        <p:spPr>
          <a:xfrm rot="16200000">
            <a:off x="9397446" y="1678479"/>
            <a:ext cx="64008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3" name="Oval 102">
            <a:extLst>
              <a:ext uri="{FF2B5EF4-FFF2-40B4-BE49-F238E27FC236}">
                <a16:creationId xmlns:a16="http://schemas.microsoft.com/office/drawing/2014/main" id="{B0658DC4-DAFA-2983-41A6-7F442B3ECCEA}"/>
              </a:ext>
            </a:extLst>
          </p:cNvPr>
          <p:cNvSpPr/>
          <p:nvPr/>
        </p:nvSpPr>
        <p:spPr>
          <a:xfrm>
            <a:off x="9677241" y="1331026"/>
            <a:ext cx="64008" cy="64008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5000"/>
              </a:lnSpc>
            </a:pPr>
            <a:endParaRPr lang="en-US" sz="2400" dirty="0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24C31858-A9D3-B441-7CE5-B46BDF243739}"/>
              </a:ext>
            </a:extLst>
          </p:cNvPr>
          <p:cNvSpPr txBox="1"/>
          <p:nvPr/>
        </p:nvSpPr>
        <p:spPr>
          <a:xfrm>
            <a:off x="911424" y="5310149"/>
            <a:ext cx="758334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 dirty="0">
                <a:latin typeface="+mj-lt"/>
              </a:rPr>
              <a:t>The original state is lost, and no copies can be made </a:t>
            </a:r>
            <a:r>
              <a:rPr lang="en-US" sz="1600" dirty="0">
                <a:solidFill>
                  <a:schemeClr val="tx1"/>
                </a:solidFill>
                <a:latin typeface="+mj-lt"/>
              </a:rPr>
              <a:t>(</a:t>
            </a:r>
            <a:r>
              <a:rPr lang="en-US" sz="1600" b="1" dirty="0">
                <a:solidFill>
                  <a:schemeClr val="tx2"/>
                </a:solidFill>
                <a:latin typeface="+mj-lt"/>
              </a:rPr>
              <a:t>no-cloning theorem</a:t>
            </a:r>
            <a:r>
              <a:rPr lang="en-US" sz="1600" dirty="0">
                <a:solidFill>
                  <a:schemeClr val="tx1"/>
                </a:solidFill>
                <a:latin typeface="+mj-lt"/>
              </a:rPr>
              <a:t>).</a:t>
            </a:r>
            <a:endParaRPr lang="en-US" sz="1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9" name="Arc 18">
            <a:extLst>
              <a:ext uri="{FF2B5EF4-FFF2-40B4-BE49-F238E27FC236}">
                <a16:creationId xmlns:a16="http://schemas.microsoft.com/office/drawing/2014/main" id="{29906972-A151-E409-1A96-121E9DF49C6A}"/>
              </a:ext>
            </a:extLst>
          </p:cNvPr>
          <p:cNvSpPr/>
          <p:nvPr/>
        </p:nvSpPr>
        <p:spPr>
          <a:xfrm rot="16200000" flipH="1">
            <a:off x="2060392" y="2267998"/>
            <a:ext cx="457200" cy="1371600"/>
          </a:xfrm>
          <a:prstGeom prst="arc">
            <a:avLst>
              <a:gd name="adj1" fmla="val 16222578"/>
              <a:gd name="adj2" fmla="val 5387390"/>
            </a:avLst>
          </a:prstGeom>
          <a:ln w="127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Arc 83">
            <a:extLst>
              <a:ext uri="{FF2B5EF4-FFF2-40B4-BE49-F238E27FC236}">
                <a16:creationId xmlns:a16="http://schemas.microsoft.com/office/drawing/2014/main" id="{8C04E66A-56C1-F920-99A4-6BA3F797A09A}"/>
              </a:ext>
            </a:extLst>
          </p:cNvPr>
          <p:cNvSpPr/>
          <p:nvPr/>
        </p:nvSpPr>
        <p:spPr>
          <a:xfrm rot="16200000" flipH="1">
            <a:off x="9497843" y="3246831"/>
            <a:ext cx="457200" cy="1371600"/>
          </a:xfrm>
          <a:prstGeom prst="arc">
            <a:avLst>
              <a:gd name="adj1" fmla="val 16222578"/>
              <a:gd name="adj2" fmla="val 5387390"/>
            </a:avLst>
          </a:prstGeom>
          <a:ln w="127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3878953"/>
      </p:ext>
    </p:extLst>
  </p:cSld>
  <p:clrMapOvr>
    <a:masterClrMapping/>
  </p:clrMapOvr>
  <p:transition spd="med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16619C-3393-4C40-A047-6B58736218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Quantum computational models</a:t>
            </a:r>
          </a:p>
        </p:txBody>
      </p:sp>
      <p:sp>
        <p:nvSpPr>
          <p:cNvPr id="15" name="Datumsplatzhalter 14">
            <a:extLst>
              <a:ext uri="{FF2B5EF4-FFF2-40B4-BE49-F238E27FC236}">
                <a16:creationId xmlns:a16="http://schemas.microsoft.com/office/drawing/2014/main" id="{822643DC-E385-41CB-B6AA-694766B1AF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15/04/2024</a:t>
            </a:r>
            <a:endParaRPr lang="de-D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5881D94-89C1-F07A-021D-933B87C23E2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 dirty="0"/>
              <a:t>Page </a:t>
            </a:r>
            <a:fld id="{A52F4D17-1AD6-42D9-B93A-EB002C62F438}" type="slidenum">
              <a:rPr lang="de-DE" smtClean="0"/>
              <a:pPr/>
              <a:t>8</a:t>
            </a:fld>
            <a:endParaRPr lang="de-DE" dirty="0"/>
          </a:p>
        </p:txBody>
      </p:sp>
      <p:sp>
        <p:nvSpPr>
          <p:cNvPr id="18" name="Rechteck 5">
            <a:extLst>
              <a:ext uri="{FF2B5EF4-FFF2-40B4-BE49-F238E27FC236}">
                <a16:creationId xmlns:a16="http://schemas.microsoft.com/office/drawing/2014/main" id="{10CC06A6-97E9-9070-BAF1-1896C62E6AEF}"/>
              </a:ext>
            </a:extLst>
          </p:cNvPr>
          <p:cNvSpPr/>
          <p:nvPr/>
        </p:nvSpPr>
        <p:spPr>
          <a:xfrm>
            <a:off x="551384" y="1556792"/>
            <a:ext cx="5472608" cy="403244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/>
          <a:lstStyle/>
          <a:p>
            <a:pPr algn="ctr">
              <a:spcAft>
                <a:spcPts val="600"/>
              </a:spcAft>
            </a:pPr>
            <a:r>
              <a:rPr lang="en-US" sz="1600" b="1" dirty="0">
                <a:solidFill>
                  <a:schemeClr val="tx1"/>
                </a:solidFill>
              </a:rPr>
              <a:t>Quantum circuit model</a:t>
            </a:r>
          </a:p>
          <a:p>
            <a:pPr algn="ctr">
              <a:spcAft>
                <a:spcPts val="600"/>
              </a:spcAft>
            </a:pPr>
            <a:r>
              <a:rPr lang="en-US" sz="1400" dirty="0">
                <a:solidFill>
                  <a:schemeClr val="tx1"/>
                </a:solidFill>
              </a:rPr>
              <a:t>Model where </a:t>
            </a:r>
            <a:r>
              <a:rPr lang="en-US" sz="1400" b="1" dirty="0">
                <a:solidFill>
                  <a:schemeClr val="tx2"/>
                </a:solidFill>
              </a:rPr>
              <a:t>quantum</a:t>
            </a:r>
            <a:r>
              <a:rPr lang="en-US" sz="1400" dirty="0">
                <a:solidFill>
                  <a:schemeClr val="tx2"/>
                </a:solidFill>
              </a:rPr>
              <a:t> </a:t>
            </a:r>
            <a:r>
              <a:rPr lang="en-US" sz="1400" b="1" dirty="0">
                <a:solidFill>
                  <a:schemeClr val="tx2"/>
                </a:solidFill>
              </a:rPr>
              <a:t>gates</a:t>
            </a:r>
            <a:r>
              <a:rPr lang="en-US" sz="1400" dirty="0">
                <a:solidFill>
                  <a:schemeClr val="tx2"/>
                </a:solidFill>
              </a:rPr>
              <a:t> </a:t>
            </a:r>
            <a:r>
              <a:rPr lang="en-US" sz="1400" dirty="0">
                <a:solidFill>
                  <a:schemeClr val="tx1"/>
                </a:solidFill>
              </a:rPr>
              <a:t>and </a:t>
            </a:r>
            <a:r>
              <a:rPr lang="en-US" sz="1400" b="1" dirty="0">
                <a:solidFill>
                  <a:schemeClr val="tx2"/>
                </a:solidFill>
              </a:rPr>
              <a:t>measurements</a:t>
            </a:r>
            <a:r>
              <a:rPr lang="en-US" sz="1400" dirty="0">
                <a:solidFill>
                  <a:schemeClr val="tx1"/>
                </a:solidFill>
              </a:rPr>
              <a:t> are applied to qubits</a:t>
            </a:r>
          </a:p>
          <a:p>
            <a:pPr algn="ctr">
              <a:spcAft>
                <a:spcPts val="600"/>
              </a:spcAft>
            </a:pPr>
            <a:endParaRPr lang="en-US" sz="1200" b="1" dirty="0">
              <a:solidFill>
                <a:schemeClr val="tx1"/>
              </a:solidFill>
            </a:endParaRPr>
          </a:p>
          <a:p>
            <a:pPr algn="ctr">
              <a:spcAft>
                <a:spcPts val="600"/>
              </a:spcAft>
            </a:pPr>
            <a:endParaRPr lang="pt-BR" sz="12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hteck 5">
                <a:extLst>
                  <a:ext uri="{FF2B5EF4-FFF2-40B4-BE49-F238E27FC236}">
                    <a16:creationId xmlns:a16="http://schemas.microsoft.com/office/drawing/2014/main" id="{F59D2FD0-03C7-25C8-EC71-D91CEA41ACAC}"/>
                  </a:ext>
                </a:extLst>
              </p:cNvPr>
              <p:cNvSpPr/>
              <p:nvPr/>
            </p:nvSpPr>
            <p:spPr>
              <a:xfrm>
                <a:off x="6202361" y="1556792"/>
                <a:ext cx="5472608" cy="403244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44000" tIns="144000" rIns="144000" bIns="144000" rtlCol="0" anchor="t"/>
              <a:lstStyle/>
              <a:p>
                <a:pPr algn="ctr">
                  <a:spcAft>
                    <a:spcPts val="600"/>
                  </a:spcAft>
                </a:pPr>
                <a:r>
                  <a:rPr lang="en-US" sz="1600" b="1" dirty="0">
                    <a:solidFill>
                      <a:schemeClr val="tx1"/>
                    </a:solidFill>
                    <a:latin typeface="+mj-lt"/>
                  </a:rPr>
                  <a:t>Adiabatic quantum computation</a:t>
                </a:r>
              </a:p>
              <a:p>
                <a:pPr algn="ctr">
                  <a:spcAft>
                    <a:spcPts val="600"/>
                  </a:spcAft>
                </a:pPr>
                <a:r>
                  <a:rPr lang="en-US" sz="1400" dirty="0">
                    <a:solidFill>
                      <a:schemeClr val="tx1"/>
                    </a:solidFill>
                    <a:latin typeface="+mj-lt"/>
                  </a:rPr>
                  <a:t>Model where the time evolution of a quantum system under </a:t>
                </a:r>
                <a:r>
                  <a:rPr lang="en-US" sz="1400" b="1" dirty="0">
                    <a:solidFill>
                      <a:schemeClr val="tx2"/>
                    </a:solidFill>
                  </a:rPr>
                  <a:t>adiabatic</a:t>
                </a:r>
                <a:r>
                  <a:rPr lang="en-US" sz="1400" b="1" dirty="0">
                    <a:solidFill>
                      <a:schemeClr val="tx1"/>
                    </a:solidFill>
                  </a:rPr>
                  <a:t> </a:t>
                </a:r>
                <a:r>
                  <a:rPr lang="en-US" sz="1400" dirty="0">
                    <a:solidFill>
                      <a:schemeClr val="tx1"/>
                    </a:solidFill>
                  </a:rPr>
                  <a:t>conditions</a:t>
                </a:r>
                <a:r>
                  <a:rPr lang="en-US" sz="1400" dirty="0">
                    <a:solidFill>
                      <a:schemeClr val="tx1"/>
                    </a:solidFill>
                    <a:latin typeface="+mj-lt"/>
                  </a:rPr>
                  <a:t> is described by the Hamiltonian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ℋ</m:t>
                    </m:r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400" b="0" dirty="0">
                    <a:solidFill>
                      <a:schemeClr val="tx1"/>
                    </a:solidFill>
                    <a:latin typeface="+mj-lt"/>
                  </a:rPr>
                  <a:t> and ruled by the Schrödinger’s equation</a:t>
                </a:r>
                <a:endParaRPr lang="en-US" sz="1400" dirty="0">
                  <a:solidFill>
                    <a:schemeClr val="tx1"/>
                  </a:solidFill>
                  <a:latin typeface="+mj-lt"/>
                </a:endParaRPr>
              </a:p>
              <a:p>
                <a:pPr algn="ctr"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ℏ</m:t>
                      </m:r>
                      <m:f>
                        <m:fPr>
                          <m:ctrlP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d>
                        <m:dPr>
                          <m:begChr m:val="|"/>
                          <m:endChr m:val="⟩"/>
                          <m:ctrlP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1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Φ</m:t>
                          </m:r>
                          <m:d>
                            <m:dPr>
                              <m:ctrlP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ℋ</m:t>
                      </m:r>
                      <m:d>
                        <m:dPr>
                          <m:ctrlP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m:rPr>
                          <m:sty m:val="p"/>
                        </m:rPr>
                        <a:rPr lang="en-US" sz="1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Φ</m:t>
                      </m:r>
                      <m:d>
                        <m:dPr>
                          <m:ctrlP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⟩</m:t>
                      </m:r>
                    </m:oMath>
                  </m:oMathPara>
                </a14:m>
                <a:endParaRPr lang="en-US" sz="1400" b="0" dirty="0">
                  <a:solidFill>
                    <a:schemeClr val="tx1"/>
                  </a:solidFill>
                  <a:latin typeface="+mj-lt"/>
                </a:endParaRPr>
              </a:p>
              <a:p>
                <a:pPr algn="ctr">
                  <a:spcAft>
                    <a:spcPts val="600"/>
                  </a:spcAft>
                </a:pPr>
                <a:endParaRPr lang="en-US" sz="1400" dirty="0">
                  <a:solidFill>
                    <a:schemeClr val="tx1"/>
                  </a:solidFill>
                  <a:latin typeface="+mj-lt"/>
                </a:endParaRPr>
              </a:p>
              <a:p>
                <a:pPr algn="ctr">
                  <a:spcAft>
                    <a:spcPts val="600"/>
                  </a:spcAft>
                </a:pPr>
                <a:endParaRPr lang="en-US" sz="1400" dirty="0">
                  <a:solidFill>
                    <a:schemeClr val="tx1"/>
                  </a:solidFill>
                  <a:latin typeface="+mj-lt"/>
                </a:endParaRPr>
              </a:p>
              <a:p>
                <a:pPr algn="ctr">
                  <a:spcAft>
                    <a:spcPts val="600"/>
                  </a:spcAft>
                </a:pPr>
                <a:endParaRPr lang="en-US" sz="1200" b="1" dirty="0">
                  <a:solidFill>
                    <a:schemeClr val="tx1"/>
                  </a:solidFill>
                  <a:latin typeface="+mj-lt"/>
                </a:endParaRPr>
              </a:p>
              <a:p>
                <a:pPr algn="ctr">
                  <a:spcAft>
                    <a:spcPts val="600"/>
                  </a:spcAft>
                </a:pPr>
                <a:endParaRPr lang="pt-BR" sz="12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7" name="Rechteck 5">
                <a:extLst>
                  <a:ext uri="{FF2B5EF4-FFF2-40B4-BE49-F238E27FC236}">
                    <a16:creationId xmlns:a16="http://schemas.microsoft.com/office/drawing/2014/main" id="{F59D2FD0-03C7-25C8-EC71-D91CEA41AC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2361" y="1556792"/>
                <a:ext cx="5472608" cy="403244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E591E19D-3331-98E3-4758-B2CD0B89F975}"/>
              </a:ext>
            </a:extLst>
          </p:cNvPr>
          <p:cNvSpPr txBox="1"/>
          <p:nvPr/>
        </p:nvSpPr>
        <p:spPr>
          <a:xfrm>
            <a:off x="816507" y="5332566"/>
            <a:ext cx="4847445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600" dirty="0">
                <a:solidFill>
                  <a:schemeClr val="tx1"/>
                </a:solidFill>
              </a:rPr>
              <a:t>Catherine C. McGeoch, Adiabatic Quantum Computation and Quantum Annealing: Theory and Practice , Morgan &amp; Claypool, 2014.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0D26B44-C849-8558-BEF9-3AF1C895DF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0446" y="3429000"/>
            <a:ext cx="4774483" cy="186905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37F40D4-246E-6FB8-E44B-4CD38CE01A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5340" y="3469483"/>
            <a:ext cx="5006649" cy="178808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628A685-585B-5E0E-60A9-D563F25DCEF2}"/>
              </a:ext>
            </a:extLst>
          </p:cNvPr>
          <p:cNvSpPr txBox="1"/>
          <p:nvPr/>
        </p:nvSpPr>
        <p:spPr>
          <a:xfrm>
            <a:off x="6514941" y="5298057"/>
            <a:ext cx="4847445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600" dirty="0">
                <a:solidFill>
                  <a:schemeClr val="tx1"/>
                </a:solidFill>
              </a:rPr>
              <a:t>Catherine C. McGeoch, Adiabatic Quantum Computation and Quantum Annealing: Theory and Practice , Morgan &amp; Claypool, 2014.</a:t>
            </a:r>
          </a:p>
        </p:txBody>
      </p:sp>
    </p:spTree>
    <p:extLst>
      <p:ext uri="{BB962C8B-B14F-4D97-AF65-F5344CB8AC3E}">
        <p14:creationId xmlns:p14="http://schemas.microsoft.com/office/powerpoint/2010/main" val="163464187"/>
      </p:ext>
    </p:extLst>
  </p:cSld>
  <p:clrMapOvr>
    <a:masterClrMapping/>
  </p:clrMapOvr>
  <p:transition spd="med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16619C-3393-4C40-A047-6B58736218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The quantum computing landscape</a:t>
            </a:r>
          </a:p>
        </p:txBody>
      </p:sp>
      <p:sp>
        <p:nvSpPr>
          <p:cNvPr id="15" name="Datumsplatzhalter 14">
            <a:extLst>
              <a:ext uri="{FF2B5EF4-FFF2-40B4-BE49-F238E27FC236}">
                <a16:creationId xmlns:a16="http://schemas.microsoft.com/office/drawing/2014/main" id="{822643DC-E385-41CB-B6AA-694766B1AF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15/04/2024</a:t>
            </a:r>
            <a:endParaRPr lang="de-D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5881D94-89C1-F07A-021D-933B87C23E2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 dirty="0"/>
              <a:t>Page </a:t>
            </a:r>
            <a:fld id="{A52F4D17-1AD6-42D9-B93A-EB002C62F438}" type="slidenum">
              <a:rPr lang="de-DE" smtClean="0"/>
              <a:pPr/>
              <a:t>9</a:t>
            </a:fld>
            <a:endParaRPr lang="de-DE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8281644-4A87-A038-4F28-3BC6BA165C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2104" y="1766796"/>
            <a:ext cx="4614717" cy="359123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6789117-0401-D10E-EBCE-D271FF8CDFC3}"/>
              </a:ext>
            </a:extLst>
          </p:cNvPr>
          <p:cNvSpPr txBox="1"/>
          <p:nvPr/>
        </p:nvSpPr>
        <p:spPr>
          <a:xfrm>
            <a:off x="6806969" y="5436166"/>
            <a:ext cx="5064986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" dirty="0"/>
              <a:t>https://www.mckinsey.com/capabilities/mckinsey-digital/our-insights/quantum-technology-sees-record-investments-progress-on-talent-gap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F46C452-BCC7-33C5-82B1-868F404A8B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547" y="2063566"/>
            <a:ext cx="5733304" cy="317437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AC9EDC4-6826-4008-3D24-FCD6D38E3915}"/>
              </a:ext>
            </a:extLst>
          </p:cNvPr>
          <p:cNvSpPr txBox="1"/>
          <p:nvPr/>
        </p:nvSpPr>
        <p:spPr>
          <a:xfrm>
            <a:off x="1568782" y="5397225"/>
            <a:ext cx="3696834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" dirty="0"/>
              <a:t>https://thequantuminsider.com/2022/05/09/quantum-computing-market-map-and-data-2022/</a:t>
            </a:r>
          </a:p>
        </p:txBody>
      </p:sp>
    </p:spTree>
    <p:extLst>
      <p:ext uri="{BB962C8B-B14F-4D97-AF65-F5344CB8AC3E}">
        <p14:creationId xmlns:p14="http://schemas.microsoft.com/office/powerpoint/2010/main" val="2069457705"/>
      </p:ext>
    </p:extLst>
  </p:cSld>
  <p:clrMapOvr>
    <a:masterClrMapping/>
  </p:clrMapOvr>
  <p:transition spd="med">
    <p:pull/>
  </p:transition>
</p:sld>
</file>

<file path=ppt/theme/theme1.xml><?xml version="1.0" encoding="utf-8"?>
<a:theme xmlns:a="http://schemas.openxmlformats.org/drawingml/2006/main" name="Jülich">
  <a:themeElements>
    <a:clrScheme name="CD-Farben Forschungszentrum Jülich">
      <a:dk1>
        <a:srgbClr val="000000"/>
      </a:dk1>
      <a:lt1>
        <a:srgbClr val="FFFFFF"/>
      </a:lt1>
      <a:dk2>
        <a:srgbClr val="023D6B"/>
      </a:dk2>
      <a:lt2>
        <a:srgbClr val="EBEBEB"/>
      </a:lt2>
      <a:accent1>
        <a:srgbClr val="ADBDE3"/>
      </a:accent1>
      <a:accent2>
        <a:srgbClr val="EB5F73"/>
      </a:accent2>
      <a:accent3>
        <a:srgbClr val="AF82B9"/>
      </a:accent3>
      <a:accent4>
        <a:srgbClr val="FAB45A"/>
      </a:accent4>
      <a:accent5>
        <a:srgbClr val="FAEB5A"/>
      </a:accent5>
      <a:accent6>
        <a:srgbClr val="B9D25F"/>
      </a:accent6>
      <a:hlink>
        <a:srgbClr val="ADBDE3"/>
      </a:hlink>
      <a:folHlink>
        <a:srgbClr val="023D6B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lnSpc>
            <a:spcPct val="95000"/>
          </a:lnSpc>
          <a:defRPr sz="24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lnSpc>
            <a:spcPct val="95000"/>
          </a:lnSpc>
          <a:defRPr sz="24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Jülich_PowerPoint_16x9.potx" id="{96E3BAF4-763A-4252-96EB-429A37E76C9B}" vid="{FC15072B-1A6B-4630-9ABB-3D2D56FD5EF8}"/>
    </a:ext>
  </a:extLst>
</a:theme>
</file>

<file path=ppt/theme/theme2.xml><?xml version="1.0" encoding="utf-8"?>
<a:theme xmlns:a="http://schemas.openxmlformats.org/drawingml/2006/main" name="Office">
  <a:themeElements>
    <a:clrScheme name="Benutzerdefiniert 282">
      <a:dk1>
        <a:sysClr val="windowText" lastClr="000000"/>
      </a:dk1>
      <a:lt1>
        <a:sysClr val="window" lastClr="FFFFFF"/>
      </a:lt1>
      <a:dk2>
        <a:srgbClr val="AF82B9"/>
      </a:dk2>
      <a:lt2>
        <a:srgbClr val="EBEBEB"/>
      </a:lt2>
      <a:accent1>
        <a:srgbClr val="023D6B"/>
      </a:accent1>
      <a:accent2>
        <a:srgbClr val="ADBDE3"/>
      </a:accent2>
      <a:accent3>
        <a:srgbClr val="B9D25F"/>
      </a:accent3>
      <a:accent4>
        <a:srgbClr val="FAEB5A"/>
      </a:accent4>
      <a:accent5>
        <a:srgbClr val="FAB45A"/>
      </a:accent5>
      <a:accent6>
        <a:srgbClr val="EB5F73"/>
      </a:accent6>
      <a:hlink>
        <a:srgbClr val="000000"/>
      </a:hlink>
      <a:folHlink>
        <a:srgbClr val="000000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Benutzerdefiniert 282">
      <a:dk1>
        <a:sysClr val="windowText" lastClr="000000"/>
      </a:dk1>
      <a:lt1>
        <a:sysClr val="window" lastClr="FFFFFF"/>
      </a:lt1>
      <a:dk2>
        <a:srgbClr val="AF82B9"/>
      </a:dk2>
      <a:lt2>
        <a:srgbClr val="EBEBEB"/>
      </a:lt2>
      <a:accent1>
        <a:srgbClr val="023D6B"/>
      </a:accent1>
      <a:accent2>
        <a:srgbClr val="ADBDE3"/>
      </a:accent2>
      <a:accent3>
        <a:srgbClr val="B9D25F"/>
      </a:accent3>
      <a:accent4>
        <a:srgbClr val="FAEB5A"/>
      </a:accent4>
      <a:accent5>
        <a:srgbClr val="FAB45A"/>
      </a:accent5>
      <a:accent6>
        <a:srgbClr val="EB5F73"/>
      </a:accent6>
      <a:hlink>
        <a:srgbClr val="000000"/>
      </a:hlink>
      <a:folHlink>
        <a:srgbClr val="000000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Juelich_PowerPoint_16x9</Template>
  <TotalTime>0</TotalTime>
  <Words>1771</Words>
  <Application>Microsoft Office PowerPoint</Application>
  <PresentationFormat>Widescreen</PresentationFormat>
  <Paragraphs>300</Paragraphs>
  <Slides>25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Arial</vt:lpstr>
      <vt:lpstr>Calibri</vt:lpstr>
      <vt:lpstr>Cambria Math</vt:lpstr>
      <vt:lpstr>Wingdings</vt:lpstr>
      <vt:lpstr>Jülich</vt:lpstr>
      <vt:lpstr>Quantum computing for Earth Observation</vt:lpstr>
      <vt:lpstr>Driving questions for the tutorial</vt:lpstr>
      <vt:lpstr>Tutorial structure</vt:lpstr>
      <vt:lpstr>Evolution of computing architectures</vt:lpstr>
      <vt:lpstr>Principles of quantum mechanics</vt:lpstr>
      <vt:lpstr>Qubit as information unit</vt:lpstr>
      <vt:lpstr>Measurement and qubit collapse</vt:lpstr>
      <vt:lpstr>Quantum computational models</vt:lpstr>
      <vt:lpstr>The quantum computing landscape</vt:lpstr>
      <vt:lpstr>Quantum computing can provide a substantial computational advantage </vt:lpstr>
      <vt:lpstr>Quantum computers present practical limitations</vt:lpstr>
      <vt:lpstr>Main applications of quantum computing</vt:lpstr>
      <vt:lpstr>Examples of quantum optimization algorithms</vt:lpstr>
      <vt:lpstr>Examples of quantum machine learning algorithms</vt:lpstr>
      <vt:lpstr>Earth observation requires increasing computing capabilities</vt:lpstr>
      <vt:lpstr>Where does quantum computing fit?</vt:lpstr>
      <vt:lpstr>Contributions to quantum computing for Earth observation</vt:lpstr>
      <vt:lpstr>Contributions to quantum computing for Earth observation</vt:lpstr>
      <vt:lpstr>Contributions to quantum computing for Earth observation</vt:lpstr>
      <vt:lpstr>Practical examples</vt:lpstr>
      <vt:lpstr>Tools for testing quantum algorithms</vt:lpstr>
      <vt:lpstr>Acquisition planning for EO satellites</vt:lpstr>
      <vt:lpstr>Acquisition planning for EO satellites</vt:lpstr>
      <vt:lpstr>Conclusions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headline der präsentation</dc:title>
  <dc:creator/>
  <cp:lastModifiedBy>Amer Delilbasic</cp:lastModifiedBy>
  <cp:revision>73</cp:revision>
  <dcterms:created xsi:type="dcterms:W3CDTF">2019-11-11T12:51:38Z</dcterms:created>
  <dcterms:modified xsi:type="dcterms:W3CDTF">2024-04-13T22:24:56Z</dcterms:modified>
</cp:coreProperties>
</file>